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handoutMasterIdLst>
    <p:handoutMasterId r:id="rId121"/>
  </p:handoutMasterIdLst>
  <p:sldIdLst>
    <p:sldId id="256" r:id="rId2"/>
    <p:sldId id="257" r:id="rId3"/>
    <p:sldId id="398" r:id="rId4"/>
    <p:sldId id="399" r:id="rId5"/>
    <p:sldId id="400" r:id="rId6"/>
    <p:sldId id="401" r:id="rId7"/>
    <p:sldId id="402" r:id="rId8"/>
    <p:sldId id="403" r:id="rId9"/>
    <p:sldId id="404" r:id="rId10"/>
    <p:sldId id="405" r:id="rId11"/>
    <p:sldId id="406" r:id="rId12"/>
    <p:sldId id="407" r:id="rId13"/>
    <p:sldId id="408" r:id="rId14"/>
    <p:sldId id="409" r:id="rId15"/>
    <p:sldId id="410" r:id="rId16"/>
    <p:sldId id="411" r:id="rId17"/>
    <p:sldId id="314" r:id="rId18"/>
    <p:sldId id="315" r:id="rId19"/>
    <p:sldId id="316" r:id="rId20"/>
    <p:sldId id="412" r:id="rId21"/>
    <p:sldId id="264" r:id="rId22"/>
    <p:sldId id="265" r:id="rId23"/>
    <p:sldId id="266" r:id="rId24"/>
    <p:sldId id="268" r:id="rId25"/>
    <p:sldId id="269" r:id="rId26"/>
    <p:sldId id="270" r:id="rId27"/>
    <p:sldId id="310" r:id="rId28"/>
    <p:sldId id="313" r:id="rId29"/>
    <p:sldId id="311" r:id="rId30"/>
    <p:sldId id="312" r:id="rId31"/>
    <p:sldId id="272" r:id="rId32"/>
    <p:sldId id="273" r:id="rId33"/>
    <p:sldId id="274" r:id="rId34"/>
    <p:sldId id="278" r:id="rId35"/>
    <p:sldId id="285" r:id="rId36"/>
    <p:sldId id="286" r:id="rId37"/>
    <p:sldId id="287" r:id="rId38"/>
    <p:sldId id="413" r:id="rId39"/>
    <p:sldId id="414" r:id="rId40"/>
    <p:sldId id="304" r:id="rId41"/>
    <p:sldId id="305" r:id="rId42"/>
    <p:sldId id="306" r:id="rId43"/>
    <p:sldId id="307" r:id="rId44"/>
    <p:sldId id="308" r:id="rId45"/>
    <p:sldId id="309"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79"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93" r:id="rId116"/>
    <p:sldId id="394" r:id="rId117"/>
    <p:sldId id="395" r:id="rId118"/>
    <p:sldId id="396" r:id="rId119"/>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FF2600"/>
    <a:srgbClr val="1F3551"/>
    <a:srgbClr val="403152"/>
    <a:srgbClr val="604A7B"/>
    <a:srgbClr val="2C4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1" autoAdjust="0"/>
    <p:restoredTop sz="79362" autoAdjust="0"/>
  </p:normalViewPr>
  <p:slideViewPr>
    <p:cSldViewPr>
      <p:cViewPr varScale="1">
        <p:scale>
          <a:sx n="96" d="100"/>
          <a:sy n="96" d="100"/>
        </p:scale>
        <p:origin x="824" y="168"/>
      </p:cViewPr>
      <p:guideLst>
        <p:guide orient="horz" pos="180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b="1"/>
            </a:pPr>
            <a:r>
              <a:rPr lang="en-US" altLang="zh-CN" sz="2000" b="1" baseline="0" dirty="0"/>
              <a:t>TCB Size of Xen System</a:t>
            </a:r>
            <a:endParaRPr lang="zh-CN" altLang="en-US" sz="2000" b="1" dirty="0"/>
          </a:p>
        </c:rich>
      </c:tx>
      <c:layout>
        <c:manualLayout>
          <c:xMode val="edge"/>
          <c:yMode val="edge"/>
          <c:x val="0.31397689443236498"/>
          <c:y val="2.5934618375736201E-4"/>
        </c:manualLayout>
      </c:layout>
      <c:overlay val="0"/>
    </c:title>
    <c:autoTitleDeleted val="0"/>
    <c:plotArea>
      <c:layout>
        <c:manualLayout>
          <c:layoutTarget val="inner"/>
          <c:xMode val="edge"/>
          <c:yMode val="edge"/>
          <c:x val="0.12842584259241299"/>
          <c:y val="1.7118196017435999E-2"/>
          <c:w val="0.75544185566682998"/>
          <c:h val="0.86442111007273703"/>
        </c:manualLayout>
      </c:layout>
      <c:barChart>
        <c:barDir val="col"/>
        <c:grouping val="clustered"/>
        <c:varyColors val="0"/>
        <c:ser>
          <c:idx val="0"/>
          <c:order val="0"/>
          <c:tx>
            <c:strRef>
              <c:f>Sheet1!$A$3</c:f>
              <c:strCache>
                <c:ptCount val="1"/>
                <c:pt idx="0">
                  <c:v>Xen 2.0</c:v>
                </c:pt>
              </c:strCache>
            </c:strRef>
          </c:tx>
          <c:invertIfNegative val="0"/>
          <c:cat>
            <c:strRef>
              <c:f>Sheet1!$B$2:$E$2</c:f>
              <c:strCache>
                <c:ptCount val="4"/>
                <c:pt idx="0">
                  <c:v>VMM</c:v>
                </c:pt>
                <c:pt idx="1">
                  <c:v>Dom0 Kernel</c:v>
                </c:pt>
                <c:pt idx="2">
                  <c:v>Tools</c:v>
                </c:pt>
                <c:pt idx="3">
                  <c:v>TCB</c:v>
                </c:pt>
              </c:strCache>
            </c:strRef>
          </c:cat>
          <c:val>
            <c:numRef>
              <c:f>Sheet1!$B$3:$E$3</c:f>
              <c:numCache>
                <c:formatCode>General</c:formatCode>
                <c:ptCount val="4"/>
                <c:pt idx="0">
                  <c:v>45</c:v>
                </c:pt>
                <c:pt idx="1">
                  <c:v>4136</c:v>
                </c:pt>
                <c:pt idx="2">
                  <c:v>26</c:v>
                </c:pt>
                <c:pt idx="3">
                  <c:v>4207</c:v>
                </c:pt>
              </c:numCache>
            </c:numRef>
          </c:val>
          <c:extLst>
            <c:ext xmlns:c16="http://schemas.microsoft.com/office/drawing/2014/chart" uri="{C3380CC4-5D6E-409C-BE32-E72D297353CC}">
              <c16:uniqueId val="{00000000-1D4F-47F4-82B3-88EE0FA7F53F}"/>
            </c:ext>
          </c:extLst>
        </c:ser>
        <c:ser>
          <c:idx val="1"/>
          <c:order val="1"/>
          <c:tx>
            <c:strRef>
              <c:f>Sheet1!$A$4</c:f>
              <c:strCache>
                <c:ptCount val="1"/>
                <c:pt idx="0">
                  <c:v>Xen 3.0</c:v>
                </c:pt>
              </c:strCache>
            </c:strRef>
          </c:tx>
          <c:invertIfNegative val="0"/>
          <c:cat>
            <c:strRef>
              <c:f>Sheet1!$B$2:$E$2</c:f>
              <c:strCache>
                <c:ptCount val="4"/>
                <c:pt idx="0">
                  <c:v>VMM</c:v>
                </c:pt>
                <c:pt idx="1">
                  <c:v>Dom0 Kernel</c:v>
                </c:pt>
                <c:pt idx="2">
                  <c:v>Tools</c:v>
                </c:pt>
                <c:pt idx="3">
                  <c:v>TCB</c:v>
                </c:pt>
              </c:strCache>
            </c:strRef>
          </c:cat>
          <c:val>
            <c:numRef>
              <c:f>Sheet1!$B$4:$E$4</c:f>
              <c:numCache>
                <c:formatCode>General</c:formatCode>
                <c:ptCount val="4"/>
                <c:pt idx="0">
                  <c:v>121</c:v>
                </c:pt>
                <c:pt idx="1">
                  <c:v>4807</c:v>
                </c:pt>
                <c:pt idx="2">
                  <c:v>143</c:v>
                </c:pt>
                <c:pt idx="3">
                  <c:v>5071</c:v>
                </c:pt>
              </c:numCache>
            </c:numRef>
          </c:val>
          <c:extLst>
            <c:ext xmlns:c16="http://schemas.microsoft.com/office/drawing/2014/chart" uri="{C3380CC4-5D6E-409C-BE32-E72D297353CC}">
              <c16:uniqueId val="{00000001-1D4F-47F4-82B3-88EE0FA7F53F}"/>
            </c:ext>
          </c:extLst>
        </c:ser>
        <c:ser>
          <c:idx val="2"/>
          <c:order val="2"/>
          <c:tx>
            <c:strRef>
              <c:f>Sheet1!$A$5</c:f>
              <c:strCache>
                <c:ptCount val="1"/>
                <c:pt idx="0">
                  <c:v>Xen 4.0</c:v>
                </c:pt>
              </c:strCache>
            </c:strRef>
          </c:tx>
          <c:invertIfNegative val="0"/>
          <c:cat>
            <c:strRef>
              <c:f>Sheet1!$B$2:$E$2</c:f>
              <c:strCache>
                <c:ptCount val="4"/>
                <c:pt idx="0">
                  <c:v>VMM</c:v>
                </c:pt>
                <c:pt idx="1">
                  <c:v>Dom0 Kernel</c:v>
                </c:pt>
                <c:pt idx="2">
                  <c:v>Tools</c:v>
                </c:pt>
                <c:pt idx="3">
                  <c:v>TCB</c:v>
                </c:pt>
              </c:strCache>
            </c:strRef>
          </c:cat>
          <c:val>
            <c:numRef>
              <c:f>Sheet1!$B$5:$E$5</c:f>
              <c:numCache>
                <c:formatCode>General</c:formatCode>
                <c:ptCount val="4"/>
                <c:pt idx="0">
                  <c:v>270</c:v>
                </c:pt>
                <c:pt idx="1">
                  <c:v>7560</c:v>
                </c:pt>
                <c:pt idx="2">
                  <c:v>647</c:v>
                </c:pt>
                <c:pt idx="3">
                  <c:v>8477</c:v>
                </c:pt>
              </c:numCache>
            </c:numRef>
          </c:val>
          <c:extLst>
            <c:ext xmlns:c16="http://schemas.microsoft.com/office/drawing/2014/chart" uri="{C3380CC4-5D6E-409C-BE32-E72D297353CC}">
              <c16:uniqueId val="{00000002-1D4F-47F4-82B3-88EE0FA7F53F}"/>
            </c:ext>
          </c:extLst>
        </c:ser>
        <c:dLbls>
          <c:showLegendKey val="0"/>
          <c:showVal val="0"/>
          <c:showCatName val="0"/>
          <c:showSerName val="0"/>
          <c:showPercent val="0"/>
          <c:showBubbleSize val="0"/>
        </c:dLbls>
        <c:gapWidth val="150"/>
        <c:axId val="-526880672"/>
        <c:axId val="-526878352"/>
      </c:barChart>
      <c:catAx>
        <c:axId val="-526880672"/>
        <c:scaling>
          <c:orientation val="minMax"/>
        </c:scaling>
        <c:delete val="0"/>
        <c:axPos val="b"/>
        <c:numFmt formatCode="General" sourceLinked="0"/>
        <c:majorTickMark val="none"/>
        <c:minorTickMark val="none"/>
        <c:tickLblPos val="nextTo"/>
        <c:txPr>
          <a:bodyPr/>
          <a:lstStyle/>
          <a:p>
            <a:pPr>
              <a:defRPr sz="1800"/>
            </a:pPr>
            <a:endParaRPr lang="zh-CN"/>
          </a:p>
        </c:txPr>
        <c:crossAx val="-526878352"/>
        <c:crosses val="autoZero"/>
        <c:auto val="1"/>
        <c:lblAlgn val="ctr"/>
        <c:lblOffset val="100"/>
        <c:noMultiLvlLbl val="0"/>
      </c:catAx>
      <c:valAx>
        <c:axId val="-526878352"/>
        <c:scaling>
          <c:orientation val="minMax"/>
        </c:scaling>
        <c:delete val="0"/>
        <c:axPos val="l"/>
        <c:title>
          <c:tx>
            <c:rich>
              <a:bodyPr/>
              <a:lstStyle/>
              <a:p>
                <a:pPr>
                  <a:defRPr sz="1800"/>
                </a:pPr>
                <a:r>
                  <a:rPr lang="en-US" altLang="zh-CN" sz="1800"/>
                  <a:t>KLOCs</a:t>
                </a:r>
                <a:endParaRPr lang="zh-CN" altLang="en-US" sz="1800"/>
              </a:p>
            </c:rich>
          </c:tx>
          <c:layout>
            <c:manualLayout>
              <c:xMode val="edge"/>
              <c:yMode val="edge"/>
              <c:x val="1.8055258602140901E-2"/>
              <c:y val="0.64200128557144398"/>
            </c:manualLayout>
          </c:layout>
          <c:overlay val="0"/>
        </c:title>
        <c:numFmt formatCode="General" sourceLinked="1"/>
        <c:majorTickMark val="none"/>
        <c:minorTickMark val="none"/>
        <c:tickLblPos val="nextTo"/>
        <c:txPr>
          <a:bodyPr/>
          <a:lstStyle/>
          <a:p>
            <a:pPr>
              <a:defRPr sz="1600"/>
            </a:pPr>
            <a:endParaRPr lang="zh-CN"/>
          </a:p>
        </c:txPr>
        <c:crossAx val="-526880672"/>
        <c:crosses val="autoZero"/>
        <c:crossBetween val="between"/>
      </c:valAx>
    </c:plotArea>
    <c:legend>
      <c:legendPos val="r"/>
      <c:layout>
        <c:manualLayout>
          <c:xMode val="edge"/>
          <c:yMode val="edge"/>
          <c:x val="0.13122889765944801"/>
          <c:y val="3.2261891535861099E-2"/>
          <c:w val="0.16979275049942"/>
          <c:h val="0.36150983224086197"/>
        </c:manualLayout>
      </c:layout>
      <c:overlay val="0"/>
      <c:txPr>
        <a:bodyPr/>
        <a:lstStyle/>
        <a:p>
          <a:pPr>
            <a:defRPr sz="1600"/>
          </a:pPr>
          <a:endParaRPr lang="zh-CN"/>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ltLang="zh-CN" dirty="0"/>
              <a:t>The Number of Security Issues </a:t>
            </a:r>
            <a:r>
              <a:rPr lang="en-US" altLang="zh-CN" baseline="30000" dirty="0"/>
              <a:t>[CVE]</a:t>
            </a:r>
            <a:endParaRPr lang="zh-CN" altLang="en-US" baseline="30000" dirty="0"/>
          </a:p>
        </c:rich>
      </c:tx>
      <c:overlay val="0"/>
    </c:title>
    <c:autoTitleDeleted val="0"/>
    <c:plotArea>
      <c:layout/>
      <c:barChart>
        <c:barDir val="col"/>
        <c:grouping val="clustered"/>
        <c:varyColors val="0"/>
        <c:ser>
          <c:idx val="0"/>
          <c:order val="0"/>
          <c:tx>
            <c:strRef>
              <c:f>工作表1!$B$1</c:f>
              <c:strCache>
                <c:ptCount val="1"/>
                <c:pt idx="0">
                  <c:v>Xen</c:v>
                </c:pt>
              </c:strCache>
            </c:strRef>
          </c:tx>
          <c:invertIfNegative val="0"/>
          <c:cat>
            <c:numRef>
              <c:f>工作表1!$A$2:$A$10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工作表1!$B$2:$B$10</c:f>
              <c:numCache>
                <c:formatCode>General</c:formatCode>
                <c:ptCount val="9"/>
                <c:pt idx="0">
                  <c:v>1</c:v>
                </c:pt>
                <c:pt idx="1">
                  <c:v>17</c:v>
                </c:pt>
                <c:pt idx="2">
                  <c:v>36</c:v>
                </c:pt>
                <c:pt idx="3">
                  <c:v>48</c:v>
                </c:pt>
                <c:pt idx="4">
                  <c:v>56</c:v>
                </c:pt>
                <c:pt idx="5">
                  <c:v>65</c:v>
                </c:pt>
                <c:pt idx="6">
                  <c:v>69</c:v>
                </c:pt>
                <c:pt idx="7">
                  <c:v>108</c:v>
                </c:pt>
                <c:pt idx="8">
                  <c:v>113</c:v>
                </c:pt>
              </c:numCache>
            </c:numRef>
          </c:val>
          <c:extLst>
            <c:ext xmlns:c16="http://schemas.microsoft.com/office/drawing/2014/chart" uri="{C3380CC4-5D6E-409C-BE32-E72D297353CC}">
              <c16:uniqueId val="{00000000-41CD-49C2-AB5D-F12374D244B7}"/>
            </c:ext>
          </c:extLst>
        </c:ser>
        <c:ser>
          <c:idx val="1"/>
          <c:order val="1"/>
          <c:tx>
            <c:strRef>
              <c:f>工作表1!$C$1</c:f>
              <c:strCache>
                <c:ptCount val="1"/>
                <c:pt idx="0">
                  <c:v>VMware ESX</c:v>
                </c:pt>
              </c:strCache>
            </c:strRef>
          </c:tx>
          <c:invertIfNegative val="0"/>
          <c:cat>
            <c:numRef>
              <c:f>工作表1!$A$2:$A$10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工作表1!$C$2:$C$10</c:f>
              <c:numCache>
                <c:formatCode>General</c:formatCode>
                <c:ptCount val="9"/>
                <c:pt idx="0">
                  <c:v>6</c:v>
                </c:pt>
                <c:pt idx="1">
                  <c:v>8</c:v>
                </c:pt>
                <c:pt idx="2">
                  <c:v>12</c:v>
                </c:pt>
                <c:pt idx="3">
                  <c:v>22</c:v>
                </c:pt>
                <c:pt idx="4">
                  <c:v>29</c:v>
                </c:pt>
                <c:pt idx="5">
                  <c:v>36</c:v>
                </c:pt>
                <c:pt idx="6">
                  <c:v>43</c:v>
                </c:pt>
                <c:pt idx="7">
                  <c:v>56</c:v>
                </c:pt>
                <c:pt idx="8">
                  <c:v>58</c:v>
                </c:pt>
              </c:numCache>
            </c:numRef>
          </c:val>
          <c:extLst>
            <c:ext xmlns:c16="http://schemas.microsoft.com/office/drawing/2014/chart" uri="{C3380CC4-5D6E-409C-BE32-E72D297353CC}">
              <c16:uniqueId val="{00000001-41CD-49C2-AB5D-F12374D244B7}"/>
            </c:ext>
          </c:extLst>
        </c:ser>
        <c:dLbls>
          <c:showLegendKey val="0"/>
          <c:showVal val="0"/>
          <c:showCatName val="0"/>
          <c:showSerName val="0"/>
          <c:showPercent val="0"/>
          <c:showBubbleSize val="0"/>
        </c:dLbls>
        <c:gapWidth val="150"/>
        <c:axId val="-588984672"/>
        <c:axId val="-588755568"/>
      </c:barChart>
      <c:catAx>
        <c:axId val="-588984672"/>
        <c:scaling>
          <c:orientation val="minMax"/>
        </c:scaling>
        <c:delete val="0"/>
        <c:axPos val="b"/>
        <c:numFmt formatCode="General" sourceLinked="1"/>
        <c:majorTickMark val="out"/>
        <c:minorTickMark val="none"/>
        <c:tickLblPos val="nextTo"/>
        <c:crossAx val="-588755568"/>
        <c:crosses val="autoZero"/>
        <c:auto val="1"/>
        <c:lblAlgn val="ctr"/>
        <c:lblOffset val="100"/>
        <c:noMultiLvlLbl val="0"/>
      </c:catAx>
      <c:valAx>
        <c:axId val="-588755568"/>
        <c:scaling>
          <c:orientation val="minMax"/>
        </c:scaling>
        <c:delete val="0"/>
        <c:axPos val="l"/>
        <c:majorGridlines/>
        <c:numFmt formatCode="General" sourceLinked="1"/>
        <c:majorTickMark val="out"/>
        <c:minorTickMark val="none"/>
        <c:tickLblPos val="nextTo"/>
        <c:crossAx val="-588984672"/>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2019/9/7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2019/9/7</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28</a:t>
            </a:fld>
            <a:endParaRPr lang="zh-CN" altLang="en-US"/>
          </a:p>
        </p:txBody>
      </p:sp>
    </p:spTree>
    <p:extLst>
      <p:ext uri="{BB962C8B-B14F-4D97-AF65-F5344CB8AC3E}">
        <p14:creationId xmlns:p14="http://schemas.microsoft.com/office/powerpoint/2010/main" val="1248135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Since TCP does not know whether a duplicate ACK is caused by a lost segment or just a reordering of segments, it waits for a small number of duplicate ACKs to be received.</a:t>
            </a:r>
          </a:p>
          <a:p>
            <a:endParaRPr lang="zh-CN" altLang="en-US"/>
          </a:p>
        </p:txBody>
      </p:sp>
      <p:sp>
        <p:nvSpPr>
          <p:cNvPr id="2867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C55D67A0-D14D-4D8C-B2A2-CAD8E3ECAA9F}" type="slidenum">
              <a:rPr lang="zh-CN" altLang="en-US" sz="1200"/>
              <a:pPr/>
              <a:t>57</a:t>
            </a:fld>
            <a:endParaRPr lang="zh-CN" altLang="en-US" sz="1200"/>
          </a:p>
        </p:txBody>
      </p:sp>
    </p:spTree>
    <p:extLst>
      <p:ext uri="{BB962C8B-B14F-4D97-AF65-F5344CB8AC3E}">
        <p14:creationId xmlns:p14="http://schemas.microsoft.com/office/powerpoint/2010/main" val="338351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t>AIMD: addition increase, multiple decrease.</a:t>
            </a: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B3886EE3-7B14-491B-838D-AA0E218CEEA9}" type="slidenum">
              <a:rPr lang="zh-CN" altLang="en-US" sz="1200"/>
              <a:pPr/>
              <a:t>58</a:t>
            </a:fld>
            <a:endParaRPr lang="zh-CN" altLang="en-US" sz="1200"/>
          </a:p>
        </p:txBody>
      </p:sp>
    </p:spTree>
    <p:extLst>
      <p:ext uri="{BB962C8B-B14F-4D97-AF65-F5344CB8AC3E}">
        <p14:creationId xmlns:p14="http://schemas.microsoft.com/office/powerpoint/2010/main" val="110604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宋体" panose="02010600030101010101" pitchFamily="2" charset="-122"/>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C0BF8982-04FC-496C-90F8-48BC150B411F}" type="slidenum">
              <a:rPr lang="zh-CN" altLang="en-US" sz="1200">
                <a:solidFill>
                  <a:srgbClr val="000000"/>
                </a:solidFill>
              </a:rPr>
              <a:pPr/>
              <a:t>69</a:t>
            </a:fld>
            <a:endParaRPr lang="zh-CN" altLang="en-US" sz="1200">
              <a:solidFill>
                <a:srgbClr val="000000"/>
              </a:solidFill>
            </a:endParaRPr>
          </a:p>
        </p:txBody>
      </p:sp>
    </p:spTree>
    <p:extLst>
      <p:ext uri="{BB962C8B-B14F-4D97-AF65-F5344CB8AC3E}">
        <p14:creationId xmlns:p14="http://schemas.microsoft.com/office/powerpoint/2010/main" val="4192338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Which is a commit point? </a:t>
            </a:r>
          </a:p>
          <a:p>
            <a:endParaRPr lang="en-US" dirty="0"/>
          </a:p>
          <a:p>
            <a:r>
              <a:rPr lang="en-US" dirty="0"/>
              <a:t>Assumption: writing a single disk block is atomic. A partially written record is ignored.</a:t>
            </a:r>
          </a:p>
        </p:txBody>
      </p:sp>
      <p:sp>
        <p:nvSpPr>
          <p:cNvPr id="4" name="Slide Number Placeholder 3"/>
          <p:cNvSpPr>
            <a:spLocks noGrp="1"/>
          </p:cNvSpPr>
          <p:nvPr>
            <p:ph type="sldNum" sz="quarter" idx="10"/>
          </p:nvPr>
        </p:nvSpPr>
        <p:spPr/>
        <p:txBody>
          <a:bodyPr/>
          <a:lstStyle/>
          <a:p>
            <a:fld id="{B965D5C0-63AC-FB45-A601-92C1112B2A7B}" type="slidenum">
              <a:rPr lang="en-US" smtClean="0"/>
              <a:t>70</a:t>
            </a:fld>
            <a:endParaRPr lang="en-US"/>
          </a:p>
        </p:txBody>
      </p:sp>
    </p:spTree>
    <p:extLst>
      <p:ext uri="{BB962C8B-B14F-4D97-AF65-F5344CB8AC3E}">
        <p14:creationId xmlns:p14="http://schemas.microsoft.com/office/powerpoint/2010/main" val="2581848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 board: log, cell storage; updates going to both, read from cell storage ]</a:t>
            </a:r>
          </a:p>
          <a:p>
            <a:endParaRPr lang="en-US" dirty="0"/>
          </a:p>
        </p:txBody>
      </p:sp>
      <p:sp>
        <p:nvSpPr>
          <p:cNvPr id="4" name="Slide Number Placeholder 3"/>
          <p:cNvSpPr>
            <a:spLocks noGrp="1"/>
          </p:cNvSpPr>
          <p:nvPr>
            <p:ph type="sldNum" sz="quarter" idx="10"/>
          </p:nvPr>
        </p:nvSpPr>
        <p:spPr/>
        <p:txBody>
          <a:bodyPr/>
          <a:lstStyle/>
          <a:p>
            <a:fld id="{B965D5C0-63AC-FB45-A601-92C1112B2A7B}" type="slidenum">
              <a:rPr lang="en-US" smtClean="0"/>
              <a:t>72</a:t>
            </a:fld>
            <a:endParaRPr lang="en-US"/>
          </a:p>
        </p:txBody>
      </p:sp>
    </p:spTree>
    <p:extLst>
      <p:ext uri="{BB962C8B-B14F-4D97-AF65-F5344CB8AC3E}">
        <p14:creationId xmlns:p14="http://schemas.microsoft.com/office/powerpoint/2010/main" val="315504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Recovery? Crash between</a:t>
            </a:r>
            <a:r>
              <a:rPr lang="en-US" sz="1200" kern="1200" baseline="0" dirty="0">
                <a:solidFill>
                  <a:schemeClr val="tx1"/>
                </a:solidFill>
                <a:latin typeface="+mn-lt"/>
                <a:ea typeface="+mn-ea"/>
                <a:cs typeface="+mn-cs"/>
              </a:rPr>
              <a:t> logging and installing.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Write is not all-or-nothing!</a:t>
            </a:r>
            <a:r>
              <a:rPr lang="en-US" sz="1200" kern="1200" baseline="0" dirty="0">
                <a:solidFill>
                  <a:schemeClr val="tx1"/>
                </a:solidFill>
                <a:latin typeface="+mn-lt"/>
                <a:ea typeface="+mn-ea"/>
                <a:cs typeface="+mn-cs"/>
              </a:rPr>
              <a:t> install value before commit? what if crash? Need to roll back to old value (which is saved in the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Log still contains the same things.</a:t>
            </a:r>
          </a:p>
          <a:p>
            <a:r>
              <a:rPr lang="en-US" sz="1200" kern="1200" dirty="0">
                <a:solidFill>
                  <a:schemeClr val="tx1"/>
                </a:solidFill>
                <a:latin typeface="+mn-lt"/>
                <a:ea typeface="+mn-ea"/>
                <a:cs typeface="+mn-cs"/>
              </a:rPr>
              <a:t>  As we're running, maintain cell storage for A and B.</a:t>
            </a:r>
          </a:p>
          <a:p>
            <a:r>
              <a:rPr lang="en-US" sz="1200" kern="1200" dirty="0">
                <a:solidFill>
                  <a:schemeClr val="tx1"/>
                </a:solidFill>
                <a:latin typeface="+mn-lt"/>
                <a:ea typeface="+mn-ea"/>
                <a:cs typeface="+mn-cs"/>
              </a:rPr>
              <a:t>  Except one problem: after crash, A's value in cell storage is wrong.</a:t>
            </a:r>
          </a:p>
          <a:p>
            <a:r>
              <a:rPr lang="en-US" sz="1200" kern="1200" dirty="0">
                <a:solidFill>
                  <a:schemeClr val="tx1"/>
                </a:solidFill>
                <a:latin typeface="+mn-lt"/>
                <a:ea typeface="+mn-ea"/>
                <a:cs typeface="+mn-cs"/>
              </a:rPr>
              <a:t>  Last action aborted (due to crash), but its changes to A are visible.</a:t>
            </a:r>
          </a:p>
          <a:p>
            <a:r>
              <a:rPr lang="en-US" sz="1200" kern="1200" dirty="0">
                <a:solidFill>
                  <a:schemeClr val="tx1"/>
                </a:solidFill>
                <a:latin typeface="+mn-lt"/>
                <a:ea typeface="+mn-ea"/>
                <a:cs typeface="+mn-cs"/>
              </a:rPr>
              <a:t>  We're going to have to repair this in our recovery function.</a:t>
            </a:r>
          </a:p>
          <a:p>
            <a:r>
              <a:rPr lang="en-US" sz="1200" kern="1200" dirty="0">
                <a:solidFill>
                  <a:schemeClr val="tx1"/>
                </a:solidFill>
                <a:latin typeface="+mn-lt"/>
                <a:ea typeface="+mn-ea"/>
                <a:cs typeface="+mn-cs"/>
              </a:rPr>
              <a:t>  Good thing we have the log to provide authoritative information.</a:t>
            </a:r>
          </a:p>
          <a:p>
            <a:endParaRPr lang="en-US" dirty="0"/>
          </a:p>
        </p:txBody>
      </p:sp>
      <p:sp>
        <p:nvSpPr>
          <p:cNvPr id="4" name="Slide Number Placeholder 3"/>
          <p:cNvSpPr>
            <a:spLocks noGrp="1"/>
          </p:cNvSpPr>
          <p:nvPr>
            <p:ph type="sldNum" sz="quarter" idx="10"/>
          </p:nvPr>
        </p:nvSpPr>
        <p:spPr/>
        <p:txBody>
          <a:bodyPr/>
          <a:lstStyle/>
          <a:p>
            <a:fld id="{B965D5C0-63AC-FB45-A601-92C1112B2A7B}" type="slidenum">
              <a:rPr lang="en-US" smtClean="0"/>
              <a:t>73</a:t>
            </a:fld>
            <a:endParaRPr lang="en-US"/>
          </a:p>
        </p:txBody>
      </p:sp>
    </p:spTree>
    <p:extLst>
      <p:ext uri="{BB962C8B-B14F-4D97-AF65-F5344CB8AC3E}">
        <p14:creationId xmlns:p14="http://schemas.microsoft.com/office/powerpoint/2010/main" val="1291123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Recovery? Crash between</a:t>
            </a:r>
            <a:r>
              <a:rPr lang="en-US" sz="1200" kern="1200" baseline="0" dirty="0">
                <a:solidFill>
                  <a:schemeClr val="tx1"/>
                </a:solidFill>
                <a:latin typeface="+mn-lt"/>
                <a:ea typeface="+mn-ea"/>
                <a:cs typeface="+mn-cs"/>
              </a:rPr>
              <a:t> logging and installing.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Write is not all-or-nothing!</a:t>
            </a:r>
            <a:r>
              <a:rPr lang="en-US" sz="1200" kern="1200" baseline="0" dirty="0">
                <a:solidFill>
                  <a:schemeClr val="tx1"/>
                </a:solidFill>
                <a:latin typeface="+mn-lt"/>
                <a:ea typeface="+mn-ea"/>
                <a:cs typeface="+mn-cs"/>
              </a:rPr>
              <a:t> install value before commit? what if crash? Need to roll back to old value (which is saved in the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Log still contains the same things.</a:t>
            </a:r>
          </a:p>
          <a:p>
            <a:r>
              <a:rPr lang="en-US" sz="1200" kern="1200" dirty="0">
                <a:solidFill>
                  <a:schemeClr val="tx1"/>
                </a:solidFill>
                <a:latin typeface="+mn-lt"/>
                <a:ea typeface="+mn-ea"/>
                <a:cs typeface="+mn-cs"/>
              </a:rPr>
              <a:t>  As we're running, maintain cell storage for A and B.</a:t>
            </a:r>
          </a:p>
          <a:p>
            <a:r>
              <a:rPr lang="en-US" sz="1200" kern="1200" dirty="0">
                <a:solidFill>
                  <a:schemeClr val="tx1"/>
                </a:solidFill>
                <a:latin typeface="+mn-lt"/>
                <a:ea typeface="+mn-ea"/>
                <a:cs typeface="+mn-cs"/>
              </a:rPr>
              <a:t>  Except one problem: after crash, A's value in cell storage is wrong.</a:t>
            </a:r>
          </a:p>
          <a:p>
            <a:r>
              <a:rPr lang="en-US" sz="1200" kern="1200" dirty="0">
                <a:solidFill>
                  <a:schemeClr val="tx1"/>
                </a:solidFill>
                <a:latin typeface="+mn-lt"/>
                <a:ea typeface="+mn-ea"/>
                <a:cs typeface="+mn-cs"/>
              </a:rPr>
              <a:t>  Last action aborted (due to crash), but its changes to A are visible.</a:t>
            </a:r>
          </a:p>
          <a:p>
            <a:r>
              <a:rPr lang="en-US" sz="1200" kern="1200" dirty="0">
                <a:solidFill>
                  <a:schemeClr val="tx1"/>
                </a:solidFill>
                <a:latin typeface="+mn-lt"/>
                <a:ea typeface="+mn-ea"/>
                <a:cs typeface="+mn-cs"/>
              </a:rPr>
              <a:t>  We're going to have to repair this in our recovery function.</a:t>
            </a:r>
          </a:p>
          <a:p>
            <a:r>
              <a:rPr lang="en-US" sz="1200" kern="1200" dirty="0">
                <a:solidFill>
                  <a:schemeClr val="tx1"/>
                </a:solidFill>
                <a:latin typeface="+mn-lt"/>
                <a:ea typeface="+mn-ea"/>
                <a:cs typeface="+mn-cs"/>
              </a:rPr>
              <a:t>  Good thing we have the log to provide authoritative information.</a:t>
            </a:r>
          </a:p>
          <a:p>
            <a:endParaRPr lang="en-US" dirty="0"/>
          </a:p>
        </p:txBody>
      </p:sp>
      <p:sp>
        <p:nvSpPr>
          <p:cNvPr id="4" name="Slide Number Placeholder 3"/>
          <p:cNvSpPr>
            <a:spLocks noGrp="1"/>
          </p:cNvSpPr>
          <p:nvPr>
            <p:ph type="sldNum" sz="quarter" idx="10"/>
          </p:nvPr>
        </p:nvSpPr>
        <p:spPr/>
        <p:txBody>
          <a:bodyPr/>
          <a:lstStyle/>
          <a:p>
            <a:fld id="{B965D5C0-63AC-FB45-A601-92C1112B2A7B}" type="slidenum">
              <a:rPr lang="en-US" smtClean="0"/>
              <a:t>74</a:t>
            </a:fld>
            <a:endParaRPr lang="en-US"/>
          </a:p>
        </p:txBody>
      </p:sp>
    </p:spTree>
    <p:extLst>
      <p:ext uri="{BB962C8B-B14F-4D97-AF65-F5344CB8AC3E}">
        <p14:creationId xmlns:p14="http://schemas.microsoft.com/office/powerpoint/2010/main" val="599199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5D5C0-63AC-FB45-A601-92C1112B2A7B}" type="slidenum">
              <a:rPr lang="en-US" smtClean="0"/>
              <a:t>77</a:t>
            </a:fld>
            <a:endParaRPr lang="en-US"/>
          </a:p>
        </p:txBody>
      </p:sp>
    </p:spTree>
    <p:extLst>
      <p:ext uri="{BB962C8B-B14F-4D97-AF65-F5344CB8AC3E}">
        <p14:creationId xmlns:p14="http://schemas.microsoft.com/office/powerpoint/2010/main" val="364395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5D5C0-63AC-FB45-A601-92C1112B2A7B}" type="slidenum">
              <a:rPr lang="en-US" smtClean="0"/>
              <a:t>79</a:t>
            </a:fld>
            <a:endParaRPr lang="en-US"/>
          </a:p>
        </p:txBody>
      </p:sp>
    </p:spTree>
    <p:extLst>
      <p:ext uri="{BB962C8B-B14F-4D97-AF65-F5344CB8AC3E}">
        <p14:creationId xmlns:p14="http://schemas.microsoft.com/office/powerpoint/2010/main" val="2762581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xfrm>
            <a:off x="685800" y="685800"/>
            <a:ext cx="5486400" cy="3429000"/>
          </a:xfrm>
          <a:ln/>
        </p:spPr>
      </p:sp>
      <p:sp>
        <p:nvSpPr>
          <p:cNvPr id="21506"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a:latin typeface="Times New Roman" charset="0"/>
              <a:ea typeface="宋体" charset="0"/>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63799A3C-0613-7145-B4CD-DA3280485888}" type="slidenum">
              <a:rPr lang="zh-CN" altLang="en-US" sz="1200" b="0">
                <a:latin typeface="Times New Roman" charset="0"/>
              </a:rPr>
              <a:pPr/>
              <a:t>93</a:t>
            </a:fld>
            <a:endParaRPr lang="en-US" altLang="zh-CN" sz="1200" b="0">
              <a:latin typeface="Times New Roman" charset="0"/>
            </a:endParaRPr>
          </a:p>
        </p:txBody>
      </p:sp>
    </p:spTree>
    <p:extLst>
      <p:ext uri="{BB962C8B-B14F-4D97-AF65-F5344CB8AC3E}">
        <p14:creationId xmlns:p14="http://schemas.microsoft.com/office/powerpoint/2010/main" val="60692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dirty="0"/>
              <a:t>Unfortunately,</a:t>
            </a:r>
            <a:r>
              <a:rPr kumimoji="1" lang="en-US" altLang="zh-CN" baseline="0" dirty="0"/>
              <a:t> it does grow. </a:t>
            </a:r>
            <a:r>
              <a:rPr kumimoji="1" lang="en-US" altLang="zh-CN" dirty="0"/>
              <a:t>Here we show</a:t>
            </a:r>
            <a:r>
              <a:rPr kumimoji="1" lang="en-US" altLang="zh-CN" baseline="0" dirty="0"/>
              <a:t> t</a:t>
            </a:r>
            <a:r>
              <a:rPr kumimoji="1" lang="en-US" altLang="zh-CN" dirty="0"/>
              <a:t>he number of security issues of </a:t>
            </a:r>
            <a:r>
              <a:rPr kumimoji="1" lang="en-US" altLang="zh-CN" dirty="0" err="1"/>
              <a:t>Xen</a:t>
            </a:r>
            <a:r>
              <a:rPr kumimoji="1" lang="en-US" altLang="zh-CN" dirty="0"/>
              <a:t> and </a:t>
            </a:r>
            <a:r>
              <a:rPr kumimoji="1" lang="en-US" altLang="zh-CN" dirty="0" err="1"/>
              <a:t>Vmware</a:t>
            </a:r>
            <a:r>
              <a:rPr kumimoji="1" lang="en-US" altLang="zh-CN" dirty="0"/>
              <a:t> ESX from CVE. </a:t>
            </a:r>
          </a:p>
          <a:p>
            <a:r>
              <a:rPr kumimoji="1" lang="en-US" altLang="zh-CN" dirty="0"/>
              <a:t>We can see that the number</a:t>
            </a:r>
            <a:r>
              <a:rPr kumimoji="1" lang="en-US" altLang="zh-CN" baseline="0" dirty="0"/>
              <a:t> is growing year by year.</a:t>
            </a:r>
            <a:endParaRPr kumimoji="1" lang="en-US" altLang="zh-CN" dirty="0"/>
          </a:p>
          <a:p>
            <a:r>
              <a:rPr kumimoji="1" lang="en-US" altLang="zh-CN" dirty="0"/>
              <a:t>In 2012, there’re 39 new security issues found in </a:t>
            </a:r>
            <a:r>
              <a:rPr kumimoji="1" lang="en-US" altLang="zh-CN" dirty="0" err="1"/>
              <a:t>Xen</a:t>
            </a:r>
            <a:r>
              <a:rPr kumimoji="1" lang="en-US" altLang="zh-CN" dirty="0"/>
              <a:t>.</a:t>
            </a:r>
          </a:p>
          <a:p>
            <a:r>
              <a:rPr kumimoji="1" lang="en-US" altLang="zh-CN" dirty="0"/>
              <a:t>Since in virtualization stack, “</a:t>
            </a:r>
            <a:r>
              <a:rPr kumimoji="1" lang="en-US" altLang="zh-CN" baseline="0" dirty="0"/>
              <a:t>one point of …”, we claim that “the virtualization stack …”</a:t>
            </a:r>
            <a:endParaRPr kumimoji="1" lang="zh-CN" altLang="en-US" dirty="0"/>
          </a:p>
        </p:txBody>
      </p:sp>
      <p:sp>
        <p:nvSpPr>
          <p:cNvPr id="4" name="幻灯片编号占位符 3"/>
          <p:cNvSpPr>
            <a:spLocks noGrp="1"/>
          </p:cNvSpPr>
          <p:nvPr>
            <p:ph type="sldNum" sz="quarter" idx="10"/>
          </p:nvPr>
        </p:nvSpPr>
        <p:spPr/>
        <p:txBody>
          <a:bodyPr/>
          <a:lstStyle/>
          <a:p>
            <a:fld id="{CF5B8B3F-0F45-4AAD-B4A8-B1F7D58CB493}" type="slidenum">
              <a:rPr lang="zh-CN" altLang="en-US" smtClean="0"/>
              <a:t>33</a:t>
            </a:fld>
            <a:endParaRPr lang="zh-CN" altLang="en-US"/>
          </a:p>
        </p:txBody>
      </p:sp>
    </p:spTree>
    <p:extLst>
      <p:ext uri="{BB962C8B-B14F-4D97-AF65-F5344CB8AC3E}">
        <p14:creationId xmlns:p14="http://schemas.microsoft.com/office/powerpoint/2010/main" val="3734447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116</a:t>
            </a:fld>
            <a:endParaRPr lang="zh-CN" altLang="en-US"/>
          </a:p>
        </p:txBody>
      </p:sp>
    </p:spTree>
    <p:extLst>
      <p:ext uri="{BB962C8B-B14F-4D97-AF65-F5344CB8AC3E}">
        <p14:creationId xmlns:p14="http://schemas.microsoft.com/office/powerpoint/2010/main" val="4029442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err="1"/>
              <a:t>Awaring</a:t>
            </a:r>
            <a:r>
              <a:rPr lang="en-US" baseline="0" dirty="0"/>
              <a:t> of these problems, the goal of </a:t>
            </a:r>
            <a:r>
              <a:rPr lang="en-US" baseline="0" dirty="0" err="1"/>
              <a:t>cloudvisor</a:t>
            </a:r>
            <a:r>
              <a:rPr lang="en-US" baseline="0" dirty="0"/>
              <a:t> is to ...</a:t>
            </a:r>
            <a:endParaRPr lang="en-US" dirty="0"/>
          </a:p>
        </p:txBody>
      </p:sp>
      <p:sp>
        <p:nvSpPr>
          <p:cNvPr id="4" name="Slide Number Placeholder 3"/>
          <p:cNvSpPr>
            <a:spLocks noGrp="1"/>
          </p:cNvSpPr>
          <p:nvPr>
            <p:ph type="sldNum" sz="quarter" idx="10"/>
          </p:nvPr>
        </p:nvSpPr>
        <p:spPr/>
        <p:txBody>
          <a:bodyPr/>
          <a:lstStyle/>
          <a:p>
            <a:fld id="{91E32BA6-A9CA-41FD-A37D-BCFCEECD83F4}" type="slidenum">
              <a:rPr lang="en-US" smtClean="0"/>
              <a:pPr/>
              <a:t>34</a:t>
            </a:fld>
            <a:endParaRPr lang="en-US"/>
          </a:p>
        </p:txBody>
      </p:sp>
    </p:spTree>
    <p:extLst>
      <p:ext uri="{BB962C8B-B14F-4D97-AF65-F5344CB8AC3E}">
        <p14:creationId xmlns:p14="http://schemas.microsoft.com/office/powerpoint/2010/main" val="411942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traditional privilege rings on the processor, VT-x introduced a new host mode.</a:t>
            </a:r>
          </a:p>
          <a:p>
            <a:r>
              <a:rPr lang="en-US" dirty="0"/>
              <a:t>Hypervisor</a:t>
            </a:r>
            <a:r>
              <a:rPr lang="en-US" baseline="0" dirty="0"/>
              <a:t> is designed to run in host mode. All privileged operations in guest mode would cause trap into host mode, </a:t>
            </a:r>
            <a:r>
              <a:rPr lang="en-US" baseline="0" dirty="0" err="1"/>
              <a:t>ie</a:t>
            </a:r>
            <a:r>
              <a:rPr lang="en-US" baseline="0" dirty="0"/>
              <a:t>, </a:t>
            </a:r>
            <a:r>
              <a:rPr lang="en-US" baseline="0" dirty="0" err="1"/>
              <a:t>Vmexit</a:t>
            </a:r>
            <a:r>
              <a:rPr lang="en-US" baseline="0" dirty="0"/>
              <a:t>.</a:t>
            </a:r>
            <a:endParaRPr lang="en-US" dirty="0"/>
          </a:p>
        </p:txBody>
      </p:sp>
      <p:sp>
        <p:nvSpPr>
          <p:cNvPr id="4" name="Slide Number Placeholder 3"/>
          <p:cNvSpPr>
            <a:spLocks noGrp="1"/>
          </p:cNvSpPr>
          <p:nvPr>
            <p:ph type="sldNum" sz="quarter" idx="10"/>
          </p:nvPr>
        </p:nvSpPr>
        <p:spPr/>
        <p:txBody>
          <a:bodyPr/>
          <a:lstStyle/>
          <a:p>
            <a:fld id="{91E32BA6-A9CA-41FD-A37D-BCFCEECD83F4}" type="slidenum">
              <a:rPr lang="en-US" smtClean="0"/>
              <a:pPr/>
              <a:t>35</a:t>
            </a:fld>
            <a:endParaRPr lang="en-US"/>
          </a:p>
        </p:txBody>
      </p:sp>
    </p:spTree>
    <p:extLst>
      <p:ext uri="{BB962C8B-B14F-4D97-AF65-F5344CB8AC3E}">
        <p14:creationId xmlns:p14="http://schemas.microsoft.com/office/powerpoint/2010/main" val="2432600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Cloudvisor</a:t>
            </a:r>
            <a:r>
              <a:rPr lang="en-US" dirty="0"/>
              <a:t> interposes hypervisor</a:t>
            </a:r>
            <a:r>
              <a:rPr lang="en-US" baseline="0" dirty="0"/>
              <a:t> and </a:t>
            </a:r>
            <a:r>
              <a:rPr lang="en-US" baseline="0" dirty="0" err="1"/>
              <a:t>vms</a:t>
            </a:r>
            <a:r>
              <a:rPr lang="en-US" baseline="0" dirty="0"/>
              <a:t>...</a:t>
            </a:r>
            <a:endParaRPr lang="en-US" dirty="0"/>
          </a:p>
          <a:p>
            <a:r>
              <a:rPr lang="en-US" dirty="0"/>
              <a:t>In this way, some sensitive states (general purposed registers) could be saved during </a:t>
            </a:r>
            <a:r>
              <a:rPr lang="en-US" dirty="0" err="1"/>
              <a:t>VMExit</a:t>
            </a:r>
            <a:r>
              <a:rPr lang="en-US" dirty="0"/>
              <a:t>. </a:t>
            </a:r>
          </a:p>
        </p:txBody>
      </p:sp>
      <p:sp>
        <p:nvSpPr>
          <p:cNvPr id="4" name="Slide Number Placeholder 3"/>
          <p:cNvSpPr>
            <a:spLocks noGrp="1"/>
          </p:cNvSpPr>
          <p:nvPr>
            <p:ph type="sldNum" sz="quarter" idx="10"/>
          </p:nvPr>
        </p:nvSpPr>
        <p:spPr/>
        <p:txBody>
          <a:bodyPr/>
          <a:lstStyle/>
          <a:p>
            <a:fld id="{91E32BA6-A9CA-41FD-A37D-BCFCEECD83F4}" type="slidenum">
              <a:rPr lang="en-US" smtClean="0"/>
              <a:pPr/>
              <a:t>36</a:t>
            </a:fld>
            <a:endParaRPr lang="en-US"/>
          </a:p>
        </p:txBody>
      </p:sp>
    </p:spTree>
    <p:extLst>
      <p:ext uri="{BB962C8B-B14F-4D97-AF65-F5344CB8AC3E}">
        <p14:creationId xmlns:p14="http://schemas.microsoft.com/office/powerpoint/2010/main" val="266288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leveraging this privileged position, </a:t>
            </a:r>
            <a:r>
              <a:rPr lang="en-US" baseline="0" dirty="0" err="1"/>
              <a:t>cloudvisor</a:t>
            </a:r>
            <a:r>
              <a:rPr lang="en-US" baseline="0" dirty="0"/>
              <a:t> conducts memory isolation by hardware assistance.</a:t>
            </a:r>
          </a:p>
          <a:p>
            <a:r>
              <a:rPr lang="en-US" baseline="0" dirty="0"/>
              <a:t>The goal of memory isolation is to forbid ...</a:t>
            </a:r>
            <a:endParaRPr lang="en-US" dirty="0"/>
          </a:p>
          <a:p>
            <a:r>
              <a:rPr lang="en-US" dirty="0" err="1"/>
              <a:t>Cloudvisor</a:t>
            </a:r>
            <a:r>
              <a:rPr lang="en-US" dirty="0"/>
              <a:t> also provide strong memory isolation among the hypervisor and guest </a:t>
            </a:r>
            <a:r>
              <a:rPr lang="en-US" dirty="0" err="1"/>
              <a:t>vms</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91E32BA6-A9CA-41FD-A37D-BCFCEECD83F4}" type="slidenum">
              <a:rPr lang="en-US" smtClean="0"/>
              <a:pPr/>
              <a:t>37</a:t>
            </a:fld>
            <a:endParaRPr lang="en-US"/>
          </a:p>
        </p:txBody>
      </p:sp>
    </p:spTree>
    <p:extLst>
      <p:ext uri="{BB962C8B-B14F-4D97-AF65-F5344CB8AC3E}">
        <p14:creationId xmlns:p14="http://schemas.microsoft.com/office/powerpoint/2010/main" val="3573278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SGX allows part</a:t>
            </a:r>
            <a:r>
              <a:rPr lang="en-US" baseline="0" dirty="0"/>
              <a:t> of application code to run in isolation inside an enclave. The enclave region of the main memory is encrypted. The content is only decrypted inside the CPU package using processor specific keys. Thus, even if a malicious adversary has full control over the hardware, it cannot access/modify the enclave. Also, the enclave is protected from other software running in the host, including the OS and hypervisor. In summary, the TCB is the CPU package and the application code running inside and enclave. </a:t>
            </a:r>
            <a:endParaRPr lang="en-US" dirty="0"/>
          </a:p>
        </p:txBody>
      </p:sp>
      <p:sp>
        <p:nvSpPr>
          <p:cNvPr id="4" name="Slide Number Placeholder 3"/>
          <p:cNvSpPr>
            <a:spLocks noGrp="1"/>
          </p:cNvSpPr>
          <p:nvPr>
            <p:ph type="sldNum" sz="quarter" idx="10"/>
          </p:nvPr>
        </p:nvSpPr>
        <p:spPr/>
        <p:txBody>
          <a:bodyPr/>
          <a:lstStyle/>
          <a:p>
            <a:fld id="{6A4D1E1F-225E-47EA-97EE-DC94BDC66069}" type="slidenum">
              <a:rPr lang="ko-KR" altLang="en-US" smtClean="0"/>
              <a:t>42</a:t>
            </a:fld>
            <a:endParaRPr lang="ko-KR" altLang="en-US"/>
          </a:p>
        </p:txBody>
      </p:sp>
    </p:spTree>
    <p:extLst>
      <p:ext uri="{BB962C8B-B14F-4D97-AF65-F5344CB8AC3E}">
        <p14:creationId xmlns:p14="http://schemas.microsoft.com/office/powerpoint/2010/main" val="189032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SGX</a:t>
            </a:r>
            <a:r>
              <a:rPr lang="en-US" altLang="ko-KR" baseline="0" dirty="0"/>
              <a:t> also support remote attestation. So an enclave program running on a host makes a remote attestation request. The remote platform creates a hash of the enclave or measurement. Then it passes this info to a specially purposed enclave who signs this with a group key. As part of the remote attestation, one can also exchange information, this is often used for </a:t>
            </a:r>
            <a:r>
              <a:rPr lang="en-US" altLang="ko-KR" baseline="0" dirty="0" err="1"/>
              <a:t>Diffie</a:t>
            </a:r>
            <a:r>
              <a:rPr lang="en-US" altLang="ko-KR" baseline="0" dirty="0"/>
              <a:t>-Hellman key exchange to bootstrap a secure channel between two enclaves. </a:t>
            </a:r>
            <a:endParaRPr lang="ko-KR" altLang="en-US" dirty="0"/>
          </a:p>
        </p:txBody>
      </p:sp>
      <p:sp>
        <p:nvSpPr>
          <p:cNvPr id="4" name="슬라이드 번호 개체 틀 3"/>
          <p:cNvSpPr>
            <a:spLocks noGrp="1"/>
          </p:cNvSpPr>
          <p:nvPr>
            <p:ph type="sldNum" sz="quarter" idx="10"/>
          </p:nvPr>
        </p:nvSpPr>
        <p:spPr/>
        <p:txBody>
          <a:bodyPr/>
          <a:lstStyle/>
          <a:p>
            <a:fld id="{6A4D1E1F-225E-47EA-97EE-DC94BDC66069}" type="slidenum">
              <a:rPr lang="ko-KR" altLang="en-US" smtClean="0"/>
              <a:t>43</a:t>
            </a:fld>
            <a:endParaRPr lang="ko-KR" altLang="en-US"/>
          </a:p>
        </p:txBody>
      </p:sp>
    </p:spTree>
    <p:extLst>
      <p:ext uri="{BB962C8B-B14F-4D97-AF65-F5344CB8AC3E}">
        <p14:creationId xmlns:p14="http://schemas.microsoft.com/office/powerpoint/2010/main" val="2074635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AISE is short for address independent</a:t>
            </a:r>
            <a:r>
              <a:rPr lang="en-US" baseline="0" dirty="0"/>
              <a:t> seed encryption. It is a technology for data encryption. The main idea is that instead of encrypt/decrypt the data directly, the processor encrypt counters into pad, and then XOR the pad with data for encryption and decryption. Meanwhile, there is a dedicated cache on-chip for the counters to improvement the performance.</a:t>
            </a:r>
            <a:endParaRPr lang="en-US" dirty="0"/>
          </a:p>
        </p:txBody>
      </p:sp>
      <p:sp>
        <p:nvSpPr>
          <p:cNvPr id="4" name="Slide Number Placeholder 3"/>
          <p:cNvSpPr>
            <a:spLocks noGrp="1"/>
          </p:cNvSpPr>
          <p:nvPr>
            <p:ph type="sldNum" sz="quarter" idx="10"/>
          </p:nvPr>
        </p:nvSpPr>
        <p:spPr/>
        <p:txBody>
          <a:bodyPr/>
          <a:lstStyle/>
          <a:p>
            <a:fld id="{F19F75ED-7B4A-A84E-974A-D66BE541BE1A}" type="slidenum">
              <a:rPr lang="en-US" smtClean="0"/>
              <a:t>44</a:t>
            </a:fld>
            <a:endParaRPr lang="en-US"/>
          </a:p>
        </p:txBody>
      </p:sp>
    </p:spTree>
    <p:extLst>
      <p:ext uri="{BB962C8B-B14F-4D97-AF65-F5344CB8AC3E}">
        <p14:creationId xmlns:p14="http://schemas.microsoft.com/office/powerpoint/2010/main" val="183901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6"/>
            <a:ext cx="7772400" cy="1225021"/>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fld id="{66A7A40B-EA42-4A59-BDB5-85EFA65BC5FC}" type="datetimeFigureOut">
              <a:rPr lang="zh-CN" altLang="en-US" smtClean="0"/>
              <a:t>2019/9/7</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05084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7"/>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7"/>
            <a:ext cx="6019800" cy="487627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46956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a:latin typeface="DengXian" charset="0"/>
                <a:ea typeface="DengXian" charset="0"/>
                <a:cs typeface="DengXian"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normAutofit/>
          </a:bodyPr>
          <a:lstStyle>
            <a:lvl1pPr>
              <a:lnSpc>
                <a:spcPct val="120000"/>
              </a:lnSpc>
              <a:defRPr sz="2600" b="0" i="0">
                <a:latin typeface="DengXian" charset="0"/>
                <a:ea typeface="DengXian" charset="0"/>
                <a:cs typeface="DengXian" charset="0"/>
              </a:defRPr>
            </a:lvl1pPr>
            <a:lvl2pPr>
              <a:lnSpc>
                <a:spcPct val="120000"/>
              </a:lnSpc>
              <a:defRPr sz="2400" b="0" i="0">
                <a:latin typeface="DengXian" charset="0"/>
                <a:ea typeface="DengXian" charset="0"/>
                <a:cs typeface="DengXian" charset="0"/>
              </a:defRPr>
            </a:lvl2pPr>
            <a:lvl3pPr>
              <a:lnSpc>
                <a:spcPct val="120000"/>
              </a:lnSpc>
              <a:defRPr sz="2000" b="0" i="0">
                <a:latin typeface="DengXian" charset="0"/>
                <a:ea typeface="DengXian" charset="0"/>
                <a:cs typeface="DengXian" charset="0"/>
              </a:defRPr>
            </a:lvl3pPr>
            <a:lvl4pPr>
              <a:lnSpc>
                <a:spcPct val="120000"/>
              </a:lnSpc>
              <a:defRPr sz="1800" b="0" i="0">
                <a:latin typeface="DengXian" charset="0"/>
                <a:ea typeface="DengXian" charset="0"/>
                <a:cs typeface="DengXian" charset="0"/>
              </a:defRPr>
            </a:lvl4pPr>
            <a:lvl5pPr>
              <a:lnSpc>
                <a:spcPct val="120000"/>
              </a:lnSpc>
              <a:defRPr sz="1800" b="0" i="0">
                <a:latin typeface="DengXian" charset="0"/>
                <a:ea typeface="DengXian" charset="0"/>
                <a:cs typeface="DengXian"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57077" y="457235"/>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0"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36512" y="3793604"/>
            <a:ext cx="179512"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98371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9"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74194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72082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25342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27541"/>
            <a:ext cx="3008313" cy="968376"/>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4"/>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4"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96685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4472783"/>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2019/9/7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46021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fld id="{66A7A40B-EA42-4A59-BDB5-85EFA65BC5FC}" type="datetimeFigureOut">
              <a:rPr lang="zh-CN" altLang="en-US" smtClean="0"/>
              <a:pPr/>
              <a:t>2019/9/7</a:t>
            </a:fld>
            <a:endParaRPr lang="zh-CN" altLang="en-US" dirty="0"/>
          </a:p>
        </p:txBody>
      </p:sp>
      <p:sp>
        <p:nvSpPr>
          <p:cNvPr id="5" name="页脚占位符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chemeClr val="tx1">
              <a:lumMod val="75000"/>
              <a:lumOff val="25000"/>
            </a:schemeClr>
          </a:solidFill>
          <a:latin typeface="DengXian" charset="0"/>
          <a:ea typeface="DengXian" charset="0"/>
          <a:cs typeface="DengXian" charset="0"/>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822" y="0"/>
            <a:ext cx="9162764" cy="37215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标题 4"/>
          <p:cNvSpPr>
            <a:spLocks noGrp="1"/>
          </p:cNvSpPr>
          <p:nvPr>
            <p:ph type="ctrTitle"/>
          </p:nvPr>
        </p:nvSpPr>
        <p:spPr>
          <a:xfrm>
            <a:off x="683568" y="2497460"/>
            <a:ext cx="7772400" cy="1225021"/>
          </a:xfrm>
        </p:spPr>
        <p:txBody>
          <a:bodyPr>
            <a:normAutofit/>
          </a:bodyPr>
          <a:lstStyle/>
          <a:p>
            <a:r>
              <a:rPr kumimoji="1" lang="en-US" altLang="zh-CN" sz="4400" dirty="0">
                <a:solidFill>
                  <a:schemeClr val="bg1"/>
                </a:solidFill>
              </a:rPr>
              <a:t>Security</a:t>
            </a:r>
            <a:endParaRPr kumimoji="1" lang="zh-CN" altLang="en-US" sz="4400" dirty="0">
              <a:solidFill>
                <a:schemeClr val="bg1"/>
              </a:solidFill>
              <a:latin typeface="+mn-lt"/>
              <a:ea typeface="+mn-ea"/>
              <a:cs typeface="+mn-ea"/>
              <a:sym typeface="+mn-lt"/>
            </a:endParaRPr>
          </a:p>
        </p:txBody>
      </p:sp>
      <p:sp>
        <p:nvSpPr>
          <p:cNvPr id="17" name="副标题 2"/>
          <p:cNvSpPr>
            <a:spLocks noGrp="1"/>
          </p:cNvSpPr>
          <p:nvPr>
            <p:ph type="subTitle" idx="1"/>
          </p:nvPr>
        </p:nvSpPr>
        <p:spPr>
          <a:xfrm>
            <a:off x="467544" y="252559"/>
            <a:ext cx="7416824" cy="504056"/>
          </a:xfrm>
        </p:spPr>
        <p:txBody>
          <a:bodyPr>
            <a:normAutofit/>
          </a:bodyPr>
          <a:lstStyle/>
          <a:p>
            <a:pPr algn="l"/>
            <a:r>
              <a:rPr lang="en-US" altLang="zh-CN" sz="1600" dirty="0">
                <a:solidFill>
                  <a:schemeClr val="bg1"/>
                </a:solidFill>
                <a:latin typeface="+mn-lt"/>
                <a:ea typeface="+mn-ea"/>
                <a:cs typeface="+mn-ea"/>
                <a:sym typeface="+mn-lt"/>
              </a:rPr>
              <a:t>Computer</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System</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Engineering,</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Fall</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2017.</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(IPADS,</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SJTU)</a:t>
            </a:r>
            <a:endParaRPr lang="zh-CN" altLang="en-US" sz="1600" dirty="0">
              <a:solidFill>
                <a:schemeClr val="bg1"/>
              </a:solidFill>
              <a:latin typeface="+mn-lt"/>
              <a:ea typeface="+mn-ea"/>
              <a:cs typeface="+mn-ea"/>
              <a:sym typeface="+mn-lt"/>
            </a:endParaRPr>
          </a:p>
        </p:txBody>
      </p:sp>
      <p:pic>
        <p:nvPicPr>
          <p:cNvPr id="1030" name="Picture 6" descr="http://korean.onlinesjtu.com/%E6%A0%A1%E5%BE%BD%E7%B3%BB%E5%88%97/%E7%BC%A9%E5%B0%8F%E7%89%88/%E8%93%9D%E8%89%B2%E7%B3%BB%20%E5%B0%8F%E5%B0%BA%E5%AF%B8%E6%A0%A1%E5%BE%BD%E5%B1%95%E5%BC%80%E5%BC%8F%20(10mm%E4%BB%A5%E4%B8%8B%E4%BD%BF%E7%94%A8)%20%5b%E8%BD%AC%E6%8D%A2%5d.png"/>
          <p:cNvPicPr>
            <a:picLocks noChangeAspect="1" noChangeArrowheads="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7277871" y="252559"/>
            <a:ext cx="1465253" cy="38534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标题 4"/>
          <p:cNvSpPr txBox="1">
            <a:spLocks/>
          </p:cNvSpPr>
          <p:nvPr/>
        </p:nvSpPr>
        <p:spPr>
          <a:xfrm>
            <a:off x="683568" y="3720711"/>
            <a:ext cx="7772400" cy="86498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solidFill>
                <a:latin typeface="微软雅黑 Light" panose="020B0502040204020203" pitchFamily="34" charset="-122"/>
                <a:ea typeface="微软雅黑 Light" panose="020B0502040204020203" pitchFamily="34" charset="-122"/>
                <a:cs typeface="+mj-cs"/>
              </a:defRPr>
            </a:lvl1pPr>
          </a:lstStyle>
          <a:p>
            <a:endParaRPr kumimoji="1" lang="zh-CN" altLang="en-US" sz="2800" dirty="0">
              <a:solidFill>
                <a:schemeClr val="accent4">
                  <a:lumMod val="50000"/>
                </a:schemeClr>
              </a:solidFill>
              <a:latin typeface="+mn-lt"/>
              <a:ea typeface="+mn-ea"/>
              <a:cs typeface="+mn-ea"/>
              <a:sym typeface="+mn-lt"/>
            </a:endParaRPr>
          </a:p>
        </p:txBody>
      </p:sp>
      <p:sp>
        <p:nvSpPr>
          <p:cNvPr id="2" name="矩形 1"/>
          <p:cNvSpPr/>
          <p:nvPr/>
        </p:nvSpPr>
        <p:spPr>
          <a:xfrm>
            <a:off x="683567" y="3892766"/>
            <a:ext cx="7920881" cy="523220"/>
          </a:xfrm>
          <a:prstGeom prst="rect">
            <a:avLst/>
          </a:prstGeom>
        </p:spPr>
        <p:txBody>
          <a:bodyPr wrap="square">
            <a:spAutoFit/>
          </a:bodyPr>
          <a:lstStyle/>
          <a:p>
            <a:r>
              <a:rPr lang="en-US" altLang="zh-CN" sz="2800" dirty="0">
                <a:solidFill>
                  <a:schemeClr val="accent1"/>
                </a:solidFill>
                <a:cs typeface="+mn-ea"/>
                <a:sym typeface="+mn-lt"/>
              </a:rPr>
              <a:t>Minimize TCB</a:t>
            </a:r>
          </a:p>
        </p:txBody>
      </p:sp>
      <p:sp>
        <p:nvSpPr>
          <p:cNvPr id="9" name="矩形 8"/>
          <p:cNvSpPr/>
          <p:nvPr/>
        </p:nvSpPr>
        <p:spPr>
          <a:xfrm>
            <a:off x="683567" y="4801779"/>
            <a:ext cx="7920881" cy="400110"/>
          </a:xfrm>
          <a:prstGeom prst="rect">
            <a:avLst/>
          </a:prstGeom>
        </p:spPr>
        <p:txBody>
          <a:bodyPr wrap="square">
            <a:spAutoFit/>
          </a:bodyPr>
          <a:lstStyle/>
          <a:p>
            <a:r>
              <a:rPr lang="en-US" altLang="zh-CN" sz="2000" dirty="0">
                <a:solidFill>
                  <a:schemeClr val="accent1"/>
                </a:solidFill>
                <a:cs typeface="+mn-ea"/>
                <a:sym typeface="+mn-lt"/>
              </a:rPr>
              <a:t>Yubin Xia</a:t>
            </a:r>
          </a:p>
        </p:txBody>
      </p:sp>
    </p:spTree>
    <p:extLst>
      <p:ext uri="{BB962C8B-B14F-4D97-AF65-F5344CB8AC3E}">
        <p14:creationId xmlns:p14="http://schemas.microsoft.com/office/powerpoint/2010/main" val="2588494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Stage II: A learning compiler</a:t>
            </a: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9593" y="1901155"/>
            <a:ext cx="1838325"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2176" y="1864982"/>
            <a:ext cx="1800225" cy="193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63888" y="1864982"/>
            <a:ext cx="1885950" cy="1952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99592" y="1297327"/>
            <a:ext cx="7272808" cy="369332"/>
          </a:xfrm>
          <a:prstGeom prst="rect">
            <a:avLst/>
          </a:prstGeom>
          <a:noFill/>
        </p:spPr>
        <p:txBody>
          <a:bodyPr wrap="square" rtlCol="0">
            <a:spAutoFit/>
          </a:bodyPr>
          <a:lstStyle/>
          <a:p>
            <a:r>
              <a:rPr lang="da-DK" i="1"/>
              <a:t>Somewhere inside a C compiler ...</a:t>
            </a:r>
          </a:p>
        </p:txBody>
      </p:sp>
      <p:sp>
        <p:nvSpPr>
          <p:cNvPr id="8" name="TextBox 7"/>
          <p:cNvSpPr txBox="1"/>
          <p:nvPr/>
        </p:nvSpPr>
        <p:spPr>
          <a:xfrm>
            <a:off x="899592" y="4057633"/>
            <a:ext cx="7272808" cy="369332"/>
          </a:xfrm>
          <a:prstGeom prst="rect">
            <a:avLst/>
          </a:prstGeom>
          <a:noFill/>
        </p:spPr>
        <p:txBody>
          <a:bodyPr wrap="square" rtlCol="0">
            <a:spAutoFit/>
          </a:bodyPr>
          <a:lstStyle/>
          <a:p>
            <a:r>
              <a:rPr lang="da-DK" i="1" dirty="0"/>
              <a:t>1) </a:t>
            </a:r>
            <a:r>
              <a:rPr lang="da-DK" i="1" dirty="0" err="1"/>
              <a:t>We</a:t>
            </a:r>
            <a:r>
              <a:rPr lang="da-DK" i="1" dirty="0"/>
              <a:t> </a:t>
            </a:r>
            <a:r>
              <a:rPr lang="da-DK" i="1" dirty="0" err="1"/>
              <a:t>wish</a:t>
            </a:r>
            <a:r>
              <a:rPr lang="da-DK" i="1" dirty="0"/>
              <a:t> to </a:t>
            </a:r>
            <a:r>
              <a:rPr lang="da-DK" i="1" dirty="0" err="1"/>
              <a:t>add</a:t>
            </a:r>
            <a:r>
              <a:rPr lang="da-DK" i="1" dirty="0"/>
              <a:t> the </a:t>
            </a:r>
            <a:r>
              <a:rPr lang="da-DK" i="1" dirty="0" err="1"/>
              <a:t>vertical</a:t>
            </a:r>
            <a:r>
              <a:rPr lang="da-DK" i="1" dirty="0"/>
              <a:t> tab (\v) symbol</a:t>
            </a:r>
          </a:p>
        </p:txBody>
      </p:sp>
      <p:sp>
        <p:nvSpPr>
          <p:cNvPr id="9" name="TextBox 8"/>
          <p:cNvSpPr txBox="1"/>
          <p:nvPr/>
        </p:nvSpPr>
        <p:spPr>
          <a:xfrm>
            <a:off x="899592" y="4349923"/>
            <a:ext cx="7272808" cy="369332"/>
          </a:xfrm>
          <a:prstGeom prst="rect">
            <a:avLst/>
          </a:prstGeom>
          <a:noFill/>
        </p:spPr>
        <p:txBody>
          <a:bodyPr wrap="square" rtlCol="0">
            <a:spAutoFit/>
          </a:bodyPr>
          <a:lstStyle/>
          <a:p>
            <a:r>
              <a:rPr lang="da-DK" i="1"/>
              <a:t>2) We return its ascii value (11) if the symbol is \v</a:t>
            </a:r>
          </a:p>
        </p:txBody>
      </p:sp>
      <p:sp>
        <p:nvSpPr>
          <p:cNvPr id="10" name="TextBox 9"/>
          <p:cNvSpPr txBox="1"/>
          <p:nvPr/>
        </p:nvSpPr>
        <p:spPr>
          <a:xfrm>
            <a:off x="899592" y="4709964"/>
            <a:ext cx="7272808" cy="646331"/>
          </a:xfrm>
          <a:prstGeom prst="rect">
            <a:avLst/>
          </a:prstGeom>
          <a:noFill/>
        </p:spPr>
        <p:txBody>
          <a:bodyPr wrap="square" rtlCol="0">
            <a:spAutoFit/>
          </a:bodyPr>
          <a:lstStyle/>
          <a:p>
            <a:r>
              <a:rPr lang="da-DK" i="1"/>
              <a:t>3) We recompile our compiler, and we can now change our implementation to simply return \v</a:t>
            </a:r>
          </a:p>
        </p:txBody>
      </p:sp>
    </p:spTree>
    <p:extLst>
      <p:ext uri="{BB962C8B-B14F-4D97-AF65-F5344CB8AC3E}">
        <p14:creationId xmlns:p14="http://schemas.microsoft.com/office/powerpoint/2010/main" val="27232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ＭＳ Ｐゴシック" panose="020B0600070205080204" pitchFamily="34" charset="-128"/>
              </a:rPr>
              <a:t>Political Science 101</a:t>
            </a:r>
            <a:endParaRPr lang="zh-CN" altLang="en-US" dirty="0"/>
          </a:p>
        </p:txBody>
      </p:sp>
      <p:sp>
        <p:nvSpPr>
          <p:cNvPr id="3" name="内容占位符 2"/>
          <p:cNvSpPr>
            <a:spLocks noGrp="1"/>
          </p:cNvSpPr>
          <p:nvPr>
            <p:ph idx="1"/>
          </p:nvPr>
        </p:nvSpPr>
        <p:spPr/>
        <p:txBody>
          <a:bodyPr>
            <a:noAutofit/>
          </a:bodyPr>
          <a:lstStyle/>
          <a:p>
            <a:r>
              <a:rPr lang="en-US" altLang="zh-CN" sz="2400" dirty="0" err="1">
                <a:ea typeface="ＭＳ Ｐゴシック" panose="020B0600070205080204" pitchFamily="34" charset="-128"/>
              </a:rPr>
              <a:t>Paxos</a:t>
            </a:r>
            <a:r>
              <a:rPr lang="en-US" altLang="zh-CN" sz="2400" dirty="0">
                <a:ea typeface="ＭＳ Ｐゴシック" panose="020B0600070205080204" pitchFamily="34" charset="-128"/>
              </a:rPr>
              <a:t> has </a:t>
            </a:r>
            <a:r>
              <a:rPr lang="en-US" altLang="zh-CN" sz="2400" b="1" dirty="0">
                <a:solidFill>
                  <a:schemeClr val="accent2"/>
                </a:solidFill>
                <a:ea typeface="ＭＳ Ｐゴシック" panose="020B0600070205080204" pitchFamily="34" charset="-128"/>
              </a:rPr>
              <a:t>rounds</a:t>
            </a:r>
            <a:r>
              <a:rPr lang="en-US" altLang="zh-CN" sz="2400" dirty="0">
                <a:ea typeface="ＭＳ Ｐゴシック" panose="020B0600070205080204" pitchFamily="34" charset="-128"/>
              </a:rPr>
              <a:t>; each round has a unique ID</a:t>
            </a:r>
            <a:r>
              <a:rPr lang="zh-CN" altLang="en-US" sz="2400" dirty="0">
                <a:ea typeface="ＭＳ Ｐゴシック" panose="020B0600070205080204" pitchFamily="34" charset="-128"/>
              </a:rPr>
              <a:t> </a:t>
            </a:r>
            <a:r>
              <a:rPr lang="en-US" altLang="zh-CN" sz="2400" dirty="0">
                <a:ea typeface="ＭＳ Ｐゴシック" panose="020B0600070205080204" pitchFamily="34" charset="-128"/>
              </a:rPr>
              <a:t>(N)</a:t>
            </a:r>
          </a:p>
          <a:p>
            <a:r>
              <a:rPr lang="en-US" altLang="zh-CN" sz="2400" dirty="0">
                <a:ea typeface="ＭＳ Ｐゴシック" panose="020B0600070205080204" pitchFamily="34" charset="-128"/>
              </a:rPr>
              <a:t>Rounds are </a:t>
            </a:r>
            <a:r>
              <a:rPr lang="en-US" altLang="zh-CN" sz="2400" b="1" dirty="0">
                <a:solidFill>
                  <a:schemeClr val="accent2"/>
                </a:solidFill>
                <a:ea typeface="ＭＳ Ｐゴシック" panose="020B0600070205080204" pitchFamily="34" charset="-128"/>
              </a:rPr>
              <a:t>asynchronous</a:t>
            </a:r>
          </a:p>
          <a:p>
            <a:pPr lvl="1"/>
            <a:r>
              <a:rPr lang="en-US" altLang="zh-CN" sz="2000" dirty="0">
                <a:ea typeface="ＭＳ Ｐゴシック" panose="020B0600070205080204" pitchFamily="34" charset="-128"/>
              </a:rPr>
              <a:t>Time synchronization not required</a:t>
            </a:r>
          </a:p>
          <a:p>
            <a:pPr lvl="1"/>
            <a:r>
              <a:rPr lang="en-US" altLang="zh-CN" sz="2000" dirty="0">
                <a:ea typeface="ＭＳ Ｐゴシック" panose="020B0600070205080204" pitchFamily="34" charset="-128"/>
              </a:rPr>
              <a:t>If you’re in round </a:t>
            </a:r>
            <a:r>
              <a:rPr lang="en-US" altLang="zh-CN" sz="2000" i="1" dirty="0">
                <a:ea typeface="ＭＳ Ｐゴシック" panose="020B0600070205080204" pitchFamily="34" charset="-128"/>
              </a:rPr>
              <a:t>j </a:t>
            </a:r>
            <a:r>
              <a:rPr lang="en-US" altLang="zh-CN" sz="2000" dirty="0">
                <a:ea typeface="ＭＳ Ｐゴシック" panose="020B0600070205080204" pitchFamily="34" charset="-128"/>
              </a:rPr>
              <a:t>and hear a message from round </a:t>
            </a:r>
            <a:r>
              <a:rPr lang="en-US" altLang="zh-CN" sz="2000" i="1" dirty="0">
                <a:ea typeface="ＭＳ Ｐゴシック" panose="020B0600070205080204" pitchFamily="34" charset="-128"/>
              </a:rPr>
              <a:t>j+1</a:t>
            </a:r>
            <a:r>
              <a:rPr lang="en-US" altLang="zh-CN" sz="2000" dirty="0">
                <a:ea typeface="ＭＳ Ｐゴシック" panose="020B0600070205080204" pitchFamily="34" charset="-128"/>
              </a:rPr>
              <a:t>, abort everything and move over to round </a:t>
            </a:r>
            <a:r>
              <a:rPr lang="en-US" altLang="zh-CN" sz="2000" i="1" dirty="0">
                <a:ea typeface="ＭＳ Ｐゴシック" panose="020B0600070205080204" pitchFamily="34" charset="-128"/>
              </a:rPr>
              <a:t>j+1</a:t>
            </a:r>
          </a:p>
          <a:p>
            <a:pPr lvl="1"/>
            <a:r>
              <a:rPr lang="en-US" altLang="zh-CN" sz="2000" dirty="0">
                <a:ea typeface="ＭＳ Ｐゴシック" panose="020B0600070205080204" pitchFamily="34" charset="-128"/>
              </a:rPr>
              <a:t>Use timeouts; may be pessimistic</a:t>
            </a:r>
          </a:p>
          <a:p>
            <a:r>
              <a:rPr lang="en-US" altLang="zh-CN" sz="2400" dirty="0">
                <a:ea typeface="ＭＳ Ｐゴシック" panose="020B0600070205080204" pitchFamily="34" charset="-128"/>
              </a:rPr>
              <a:t>Each round itself broken into </a:t>
            </a:r>
            <a:r>
              <a:rPr lang="en-US" altLang="zh-CN" sz="2400" b="1" dirty="0">
                <a:solidFill>
                  <a:schemeClr val="accent2"/>
                </a:solidFill>
                <a:ea typeface="ＭＳ Ｐゴシック" panose="020B0600070205080204" pitchFamily="34" charset="-128"/>
              </a:rPr>
              <a:t>phases</a:t>
            </a:r>
            <a:r>
              <a:rPr lang="en-US" altLang="zh-CN" sz="2400" dirty="0">
                <a:solidFill>
                  <a:schemeClr val="accent2"/>
                </a:solidFill>
                <a:ea typeface="ＭＳ Ｐゴシック" panose="020B0600070205080204" pitchFamily="34" charset="-128"/>
              </a:rPr>
              <a:t> </a:t>
            </a:r>
            <a:endParaRPr lang="zh-CN" altLang="en-US" sz="2400" dirty="0">
              <a:ea typeface="ＭＳ Ｐゴシック" panose="020B0600070205080204" pitchFamily="34" charset="-128"/>
            </a:endParaRPr>
          </a:p>
          <a:p>
            <a:pPr lvl="1"/>
            <a:r>
              <a:rPr lang="en-US" altLang="zh-CN" sz="2000" dirty="0">
                <a:ea typeface="ＭＳ Ｐゴシック" panose="020B0600070205080204" pitchFamily="34" charset="-128"/>
              </a:rPr>
              <a:t>Phases</a:t>
            </a:r>
            <a:r>
              <a:rPr lang="zh-CN" altLang="en-US" sz="2000" dirty="0">
                <a:ea typeface="ＭＳ Ｐゴシック" panose="020B0600070205080204" pitchFamily="34" charset="-128"/>
              </a:rPr>
              <a:t> </a:t>
            </a:r>
            <a:r>
              <a:rPr lang="en-US" altLang="zh-CN" sz="2000" dirty="0">
                <a:ea typeface="ＭＳ Ｐゴシック" panose="020B0600070205080204" pitchFamily="34" charset="-128"/>
              </a:rPr>
              <a:t>are also asynchronous</a:t>
            </a:r>
          </a:p>
        </p:txBody>
      </p:sp>
    </p:spTree>
    <p:extLst>
      <p:ext uri="{BB962C8B-B14F-4D97-AF65-F5344CB8AC3E}">
        <p14:creationId xmlns:p14="http://schemas.microsoft.com/office/powerpoint/2010/main" val="30131880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in Action: </a:t>
            </a:r>
            <a:r>
              <a:rPr lang="en-US" altLang="zh-CN" dirty="0">
                <a:solidFill>
                  <a:srgbClr val="FF0066"/>
                </a:solidFill>
              </a:rPr>
              <a:t>Phase 0</a:t>
            </a:r>
            <a:endParaRPr lang="zh-CN" altLang="en-US" dirty="0">
              <a:solidFill>
                <a:srgbClr val="FF0066"/>
              </a:solidFill>
            </a:endParaRPr>
          </a:p>
        </p:txBody>
      </p:sp>
      <p:sp>
        <p:nvSpPr>
          <p:cNvPr id="4" name="内容占位符 2"/>
          <p:cNvSpPr>
            <a:spLocks noGrp="1"/>
          </p:cNvSpPr>
          <p:nvPr>
            <p:ph idx="1"/>
          </p:nvPr>
        </p:nvSpPr>
        <p:spPr>
          <a:xfrm>
            <a:off x="1143000" y="1206500"/>
            <a:ext cx="7048500" cy="635000"/>
          </a:xfrm>
        </p:spPr>
        <p:txBody>
          <a:bodyPr>
            <a:normAutofit/>
          </a:bodyPr>
          <a:lstStyle/>
          <a:p>
            <a:pPr marL="367756" indent="-320133">
              <a:buClr>
                <a:srgbClr val="FF0066"/>
              </a:buClr>
              <a:buNone/>
            </a:pPr>
            <a:r>
              <a:rPr lang="en-US" altLang="zh-CN" sz="2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 </a:t>
            </a:r>
            <a:r>
              <a:rPr lang="en-US" altLang="zh-CN" sz="2800" dirty="0">
                <a:solidFill>
                  <a:prstClr val="black"/>
                </a:solidFill>
                <a:latin typeface="Eras Medium ITC" pitchFamily="34" charset="0"/>
                <a:ea typeface="Verdana" pitchFamily="34" charset="0"/>
                <a:cs typeface="Verdana" pitchFamily="34" charset="0"/>
              </a:rPr>
              <a:t>sends a </a:t>
            </a:r>
            <a:r>
              <a:rPr lang="en-US" altLang="zh-CN" sz="2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request</a:t>
            </a:r>
            <a:r>
              <a:rPr lang="en-US" altLang="zh-CN" sz="2800" dirty="0">
                <a:solidFill>
                  <a:prstClr val="black"/>
                </a:solidFill>
                <a:latin typeface="Eras Medium ITC" pitchFamily="34" charset="0"/>
                <a:ea typeface="Verdana" pitchFamily="34" charset="0"/>
                <a:cs typeface="Verdana" pitchFamily="34" charset="0"/>
              </a:rPr>
              <a:t> to a </a:t>
            </a:r>
            <a:r>
              <a:rPr lang="en-US" altLang="zh-CN" sz="2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proposer</a:t>
            </a:r>
            <a:endParaRPr lang="en-US" altLang="zh-CN" sz="1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grpSp>
        <p:nvGrpSpPr>
          <p:cNvPr id="5" name="Group 3"/>
          <p:cNvGrpSpPr/>
          <p:nvPr/>
        </p:nvGrpSpPr>
        <p:grpSpPr>
          <a:xfrm>
            <a:off x="3566314" y="3556000"/>
            <a:ext cx="1694148" cy="1089803"/>
            <a:chOff x="3276496" y="3419714"/>
            <a:chExt cx="1896936" cy="1201097"/>
          </a:xfrm>
        </p:grpSpPr>
        <p:sp>
          <p:nvSpPr>
            <p:cNvPr id="6" name="Cloud 4"/>
            <p:cNvSpPr/>
            <p:nvPr/>
          </p:nvSpPr>
          <p:spPr>
            <a:xfrm>
              <a:off x="3276496" y="3419714"/>
              <a:ext cx="1896936" cy="1201097"/>
            </a:xfrm>
            <a:prstGeom prst="cloud">
              <a:avLst/>
            </a:prstGeom>
            <a:solidFill>
              <a:schemeClr val="bg1"/>
            </a:solidFill>
            <a:ln w="3175">
              <a:solidFill>
                <a:schemeClr val="tx1">
                  <a:lumMod val="50000"/>
                  <a:lumOff val="50000"/>
                </a:schemeClr>
              </a:solidFill>
              <a:prstDash val="sysDot"/>
            </a:ln>
          </p:spPr>
          <p:style>
            <a:lnRef idx="1">
              <a:schemeClr val="accent5"/>
            </a:lnRef>
            <a:fillRef idx="2">
              <a:schemeClr val="accent5"/>
            </a:fillRef>
            <a:effectRef idx="1">
              <a:schemeClr val="accent5"/>
            </a:effectRef>
            <a:fontRef idx="minor">
              <a:schemeClr val="dk1"/>
            </a:fontRef>
          </p:style>
          <p:txBody>
            <a:bodyPr wrap="none" tIns="30000" bIns="30000" rtlCol="0" anchor="ctr"/>
            <a:lstStyle/>
            <a:p>
              <a:pPr algn="ctr" fontAlgn="base">
                <a:spcBef>
                  <a:spcPct val="0"/>
                </a:spcBef>
                <a:spcAft>
                  <a:spcPct val="0"/>
                </a:spcAft>
              </a:pPr>
              <a:endParaRPr lang="zh-CN" altLang="en-US" sz="1667">
                <a:solidFill>
                  <a:prstClr val="black"/>
                </a:solidFill>
                <a:latin typeface="Candara" pitchFamily="34" charset="0"/>
                <a:cs typeface="Verdana" pitchFamily="34" charset="0"/>
              </a:endParaRPr>
            </a:p>
          </p:txBody>
        </p:sp>
        <p:sp>
          <p:nvSpPr>
            <p:cNvPr id="7" name="Rectangle 5"/>
            <p:cNvSpPr/>
            <p:nvPr/>
          </p:nvSpPr>
          <p:spPr>
            <a:xfrm>
              <a:off x="3276497" y="3711007"/>
              <a:ext cx="1825835" cy="497434"/>
            </a:xfrm>
            <a:prstGeom prst="rect">
              <a:avLst/>
            </a:prstGeom>
          </p:spPr>
          <p:txBody>
            <a:bodyPr wrap="square">
              <a:spAutoFit/>
            </a:bodyPr>
            <a:lstStyle/>
            <a:p>
              <a:pPr algn="ctr" fontAlgn="base">
                <a:spcBef>
                  <a:spcPct val="0"/>
                </a:spcBef>
                <a:spcAft>
                  <a:spcPct val="0"/>
                </a:spcAft>
              </a:pPr>
              <a:r>
                <a:rPr lang="en-US" altLang="zh-CN" sz="2333" i="1" dirty="0">
                  <a:solidFill>
                    <a:prstClr val="white">
                      <a:lumMod val="65000"/>
                    </a:prstClr>
                  </a:solidFill>
                  <a:latin typeface="Candara" pitchFamily="34" charset="0"/>
                  <a:ea typeface="Verdana" pitchFamily="34" charset="0"/>
                  <a:cs typeface="Verdana" pitchFamily="34" charset="0"/>
                </a:rPr>
                <a:t>Network</a:t>
              </a:r>
              <a:endParaRPr lang="zh-CN" altLang="en-US" sz="2000" i="1" dirty="0">
                <a:solidFill>
                  <a:prstClr val="white">
                    <a:lumMod val="65000"/>
                  </a:prstClr>
                </a:solidFill>
                <a:latin typeface="Candara" pitchFamily="34" charset="0"/>
                <a:ea typeface="ＭＳ Ｐゴシック" charset="-128"/>
              </a:endParaRPr>
            </a:p>
          </p:txBody>
        </p:sp>
      </p:grpSp>
      <p:sp>
        <p:nvSpPr>
          <p:cNvPr id="8" name="Rounded Rectangle 6"/>
          <p:cNvSpPr/>
          <p:nvPr/>
        </p:nvSpPr>
        <p:spPr>
          <a:xfrm>
            <a:off x="1397000" y="3854000"/>
            <a:ext cx="870000" cy="420000"/>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9" name="Rounded Rectangle 7"/>
          <p:cNvSpPr/>
          <p:nvPr/>
        </p:nvSpPr>
        <p:spPr>
          <a:xfrm>
            <a:off x="4997500" y="3644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0" name="Rounded Rectangle 9"/>
          <p:cNvSpPr/>
          <p:nvPr/>
        </p:nvSpPr>
        <p:spPr>
          <a:xfrm>
            <a:off x="2677314" y="3067500"/>
            <a:ext cx="1260000" cy="420001"/>
          </a:xfrm>
          <a:prstGeom prst="roundRect">
            <a:avLst/>
          </a:prstGeom>
          <a:solidFill>
            <a:srgbClr val="FF0066"/>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Proposer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1" name="Rounded Rectangle 12"/>
          <p:cNvSpPr/>
          <p:nvPr/>
        </p:nvSpPr>
        <p:spPr>
          <a:xfrm>
            <a:off x="5124500" y="3771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2" name="Rounded Rectangle 13"/>
          <p:cNvSpPr/>
          <p:nvPr/>
        </p:nvSpPr>
        <p:spPr>
          <a:xfrm>
            <a:off x="5251500" y="3898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3" name="Rounded Rectangle 15"/>
          <p:cNvSpPr/>
          <p:nvPr/>
        </p:nvSpPr>
        <p:spPr>
          <a:xfrm>
            <a:off x="3791000" y="4762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4" name="Rectangle 16"/>
          <p:cNvSpPr/>
          <p:nvPr/>
        </p:nvSpPr>
        <p:spPr>
          <a:xfrm>
            <a:off x="2486815" y="2857500"/>
            <a:ext cx="4288686" cy="2540000"/>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5" name="Rectangle 20"/>
          <p:cNvSpPr/>
          <p:nvPr/>
        </p:nvSpPr>
        <p:spPr>
          <a:xfrm>
            <a:off x="5328812" y="4626040"/>
            <a:ext cx="1053494"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16" name="Straight Arrow Connector 21"/>
          <p:cNvCxnSpPr/>
          <p:nvPr/>
        </p:nvCxnSpPr>
        <p:spPr>
          <a:xfrm flipV="1">
            <a:off x="5932618" y="4356040"/>
            <a:ext cx="0" cy="270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Freeform 22"/>
          <p:cNvSpPr/>
          <p:nvPr/>
        </p:nvSpPr>
        <p:spPr>
          <a:xfrm>
            <a:off x="2243077" y="3437758"/>
            <a:ext cx="423923" cy="446690"/>
          </a:xfrm>
          <a:custGeom>
            <a:avLst/>
            <a:gdLst>
              <a:gd name="connsiteX0" fmla="*/ 51508 w 508708"/>
              <a:gd name="connsiteY0" fmla="*/ 536028 h 536028"/>
              <a:gd name="connsiteX1" fmla="*/ 256460 w 508708"/>
              <a:gd name="connsiteY1" fmla="*/ 378373 h 536028"/>
              <a:gd name="connsiteX2" fmla="*/ 4211 w 508708"/>
              <a:gd name="connsiteY2" fmla="*/ 189187 h 536028"/>
              <a:gd name="connsiteX3" fmla="*/ 508708 w 508708"/>
              <a:gd name="connsiteY3" fmla="*/ 0 h 536028"/>
            </a:gdLst>
            <a:ahLst/>
            <a:cxnLst>
              <a:cxn ang="0">
                <a:pos x="connsiteX0" y="connsiteY0"/>
              </a:cxn>
              <a:cxn ang="0">
                <a:pos x="connsiteX1" y="connsiteY1"/>
              </a:cxn>
              <a:cxn ang="0">
                <a:pos x="connsiteX2" y="connsiteY2"/>
              </a:cxn>
              <a:cxn ang="0">
                <a:pos x="connsiteX3" y="connsiteY3"/>
              </a:cxn>
            </a:cxnLst>
            <a:rect l="l" t="t" r="r" b="b"/>
            <a:pathLst>
              <a:path w="508708" h="536028">
                <a:moveTo>
                  <a:pt x="51508" y="536028"/>
                </a:moveTo>
                <a:cubicBezTo>
                  <a:pt x="157925" y="486104"/>
                  <a:pt x="264343" y="436180"/>
                  <a:pt x="256460" y="378373"/>
                </a:cubicBezTo>
                <a:cubicBezTo>
                  <a:pt x="248577" y="320566"/>
                  <a:pt x="-37830" y="252249"/>
                  <a:pt x="4211" y="189187"/>
                </a:cubicBezTo>
                <a:cubicBezTo>
                  <a:pt x="46252" y="126125"/>
                  <a:pt x="277480" y="63062"/>
                  <a:pt x="508708" y="0"/>
                </a:cubicBezTo>
              </a:path>
            </a:pathLst>
          </a:cu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8" name="Rectangle 23"/>
          <p:cNvSpPr/>
          <p:nvPr/>
        </p:nvSpPr>
        <p:spPr>
          <a:xfrm>
            <a:off x="1312468" y="3274279"/>
            <a:ext cx="1039067"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request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spTree>
    <p:extLst>
      <p:ext uri="{BB962C8B-B14F-4D97-AF65-F5344CB8AC3E}">
        <p14:creationId xmlns:p14="http://schemas.microsoft.com/office/powerpoint/2010/main" val="4589972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in Action: </a:t>
            </a:r>
            <a:r>
              <a:rPr lang="en-US" altLang="zh-CN" dirty="0">
                <a:solidFill>
                  <a:srgbClr val="FF0066"/>
                </a:solidFill>
              </a:rPr>
              <a:t>Phase 1a (Prepare)</a:t>
            </a:r>
            <a:endParaRPr lang="zh-CN" altLang="en-US" dirty="0">
              <a:solidFill>
                <a:srgbClr val="FF0066"/>
              </a:solidFill>
            </a:endParaRPr>
          </a:p>
        </p:txBody>
      </p:sp>
      <p:sp>
        <p:nvSpPr>
          <p:cNvPr id="4" name="内容占位符 2"/>
          <p:cNvSpPr>
            <a:spLocks noGrp="1"/>
          </p:cNvSpPr>
          <p:nvPr>
            <p:ph idx="1"/>
          </p:nvPr>
        </p:nvSpPr>
        <p:spPr>
          <a:xfrm>
            <a:off x="971600" y="1206500"/>
            <a:ext cx="8181528" cy="1143000"/>
          </a:xfrm>
        </p:spPr>
        <p:txBody>
          <a:bodyPr>
            <a:normAutofit/>
          </a:bodyPr>
          <a:lstStyle/>
          <a:p>
            <a:pPr marL="367756" indent="-320133">
              <a:buClr>
                <a:srgbClr val="FF0066"/>
              </a:buClr>
              <a:buNone/>
            </a:pPr>
            <a:r>
              <a:rPr lang="en-US" altLang="zh-CN" sz="2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sz="2800" dirty="0">
                <a:solidFill>
                  <a:prstClr val="black"/>
                </a:solidFill>
                <a:latin typeface="Eras Medium ITC" pitchFamily="34" charset="0"/>
                <a:ea typeface="Verdana" pitchFamily="34" charset="0"/>
                <a:cs typeface="Verdana" pitchFamily="34" charset="0"/>
              </a:rPr>
              <a:t> creates a </a:t>
            </a:r>
            <a:r>
              <a:rPr lang="en-US" altLang="zh-CN" sz="2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proposal</a:t>
            </a:r>
            <a:r>
              <a:rPr lang="en-US" altLang="zh-CN" sz="2800" dirty="0">
                <a:solidFill>
                  <a:prstClr val="black"/>
                </a:solidFill>
                <a:latin typeface="Eras Medium ITC" pitchFamily="34" charset="0"/>
                <a:ea typeface="Verdana" pitchFamily="34" charset="0"/>
                <a:cs typeface="Verdana" pitchFamily="34" charset="0"/>
              </a:rPr>
              <a:t> </a:t>
            </a:r>
            <a:r>
              <a:rPr lang="en-US" altLang="zh-CN" sz="2800" b="1" dirty="0">
                <a:solidFill>
                  <a:srgbClr val="FF0066"/>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 </a:t>
            </a:r>
            <a:r>
              <a:rPr lang="en-US" altLang="zh-CN" sz="2800" dirty="0">
                <a:solidFill>
                  <a:prstClr val="black"/>
                </a:solidFill>
                <a:latin typeface="Eras Medium ITC" pitchFamily="34" charset="0"/>
                <a:ea typeface="Verdana" pitchFamily="34" charset="0"/>
                <a:cs typeface="Verdana" pitchFamily="34" charset="0"/>
              </a:rPr>
              <a:t>and send to </a:t>
            </a:r>
            <a:r>
              <a:rPr lang="en-US" altLang="zh-CN" sz="28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en-US" altLang="zh-CN" sz="1800" dirty="0">
              <a:solidFill>
                <a:prstClr val="black"/>
              </a:solidFill>
              <a:latin typeface="Eras Medium ITC" pitchFamily="34" charset="0"/>
              <a:ea typeface="Verdana" pitchFamily="34" charset="0"/>
              <a:cs typeface="Verdana" pitchFamily="34" charset="0"/>
            </a:endParaRPr>
          </a:p>
        </p:txBody>
      </p:sp>
      <p:grpSp>
        <p:nvGrpSpPr>
          <p:cNvPr id="5" name="Group 3"/>
          <p:cNvGrpSpPr/>
          <p:nvPr/>
        </p:nvGrpSpPr>
        <p:grpSpPr>
          <a:xfrm>
            <a:off x="3566314" y="3556000"/>
            <a:ext cx="1694148" cy="1089803"/>
            <a:chOff x="3276496" y="3419714"/>
            <a:chExt cx="1896936" cy="1201097"/>
          </a:xfrm>
        </p:grpSpPr>
        <p:sp>
          <p:nvSpPr>
            <p:cNvPr id="6" name="Cloud 4"/>
            <p:cNvSpPr/>
            <p:nvPr/>
          </p:nvSpPr>
          <p:spPr>
            <a:xfrm>
              <a:off x="3276496" y="3419714"/>
              <a:ext cx="1896936" cy="1201097"/>
            </a:xfrm>
            <a:prstGeom prst="cloud">
              <a:avLst/>
            </a:prstGeom>
            <a:solidFill>
              <a:schemeClr val="bg1"/>
            </a:solidFill>
            <a:ln w="3175">
              <a:solidFill>
                <a:schemeClr val="tx1">
                  <a:lumMod val="50000"/>
                  <a:lumOff val="50000"/>
                </a:schemeClr>
              </a:solidFill>
              <a:prstDash val="sysDot"/>
            </a:ln>
          </p:spPr>
          <p:style>
            <a:lnRef idx="1">
              <a:schemeClr val="accent5"/>
            </a:lnRef>
            <a:fillRef idx="2">
              <a:schemeClr val="accent5"/>
            </a:fillRef>
            <a:effectRef idx="1">
              <a:schemeClr val="accent5"/>
            </a:effectRef>
            <a:fontRef idx="minor">
              <a:schemeClr val="dk1"/>
            </a:fontRef>
          </p:style>
          <p:txBody>
            <a:bodyPr wrap="none" tIns="30000" bIns="30000" rtlCol="0" anchor="ctr"/>
            <a:lstStyle/>
            <a:p>
              <a:pPr algn="ctr" fontAlgn="base">
                <a:spcBef>
                  <a:spcPct val="0"/>
                </a:spcBef>
                <a:spcAft>
                  <a:spcPct val="0"/>
                </a:spcAft>
              </a:pPr>
              <a:endParaRPr lang="zh-CN" altLang="en-US" sz="1667">
                <a:solidFill>
                  <a:prstClr val="black"/>
                </a:solidFill>
                <a:latin typeface="Candara" pitchFamily="34" charset="0"/>
                <a:cs typeface="Verdana" pitchFamily="34" charset="0"/>
              </a:endParaRPr>
            </a:p>
          </p:txBody>
        </p:sp>
        <p:sp>
          <p:nvSpPr>
            <p:cNvPr id="7" name="Rectangle 5"/>
            <p:cNvSpPr/>
            <p:nvPr/>
          </p:nvSpPr>
          <p:spPr>
            <a:xfrm>
              <a:off x="3276497" y="3711007"/>
              <a:ext cx="1825835" cy="497434"/>
            </a:xfrm>
            <a:prstGeom prst="rect">
              <a:avLst/>
            </a:prstGeom>
          </p:spPr>
          <p:txBody>
            <a:bodyPr wrap="square">
              <a:spAutoFit/>
            </a:bodyPr>
            <a:lstStyle/>
            <a:p>
              <a:pPr algn="ctr" fontAlgn="base">
                <a:spcBef>
                  <a:spcPct val="0"/>
                </a:spcBef>
                <a:spcAft>
                  <a:spcPct val="0"/>
                </a:spcAft>
              </a:pPr>
              <a:r>
                <a:rPr lang="en-US" altLang="zh-CN" sz="2333" i="1" dirty="0">
                  <a:solidFill>
                    <a:prstClr val="white">
                      <a:lumMod val="65000"/>
                    </a:prstClr>
                  </a:solidFill>
                  <a:latin typeface="Candara" pitchFamily="34" charset="0"/>
                  <a:ea typeface="Verdana" pitchFamily="34" charset="0"/>
                  <a:cs typeface="Verdana" pitchFamily="34" charset="0"/>
                </a:rPr>
                <a:t>Network</a:t>
              </a:r>
              <a:endParaRPr lang="zh-CN" altLang="en-US" sz="2000" i="1" dirty="0">
                <a:solidFill>
                  <a:prstClr val="white">
                    <a:lumMod val="65000"/>
                  </a:prstClr>
                </a:solidFill>
                <a:latin typeface="Candara" pitchFamily="34" charset="0"/>
                <a:ea typeface="ＭＳ Ｐゴシック" charset="-128"/>
              </a:endParaRPr>
            </a:p>
          </p:txBody>
        </p:sp>
      </p:grpSp>
      <p:sp>
        <p:nvSpPr>
          <p:cNvPr id="8" name="Rounded Rectangle 6"/>
          <p:cNvSpPr/>
          <p:nvPr/>
        </p:nvSpPr>
        <p:spPr>
          <a:xfrm>
            <a:off x="1397000" y="3854000"/>
            <a:ext cx="870000" cy="420000"/>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9" name="Rounded Rectangle 7"/>
          <p:cNvSpPr/>
          <p:nvPr/>
        </p:nvSpPr>
        <p:spPr>
          <a:xfrm>
            <a:off x="4997500" y="3644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0" name="Rounded Rectangle 12"/>
          <p:cNvSpPr/>
          <p:nvPr/>
        </p:nvSpPr>
        <p:spPr>
          <a:xfrm>
            <a:off x="5124500" y="3771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1" name="Rounded Rectangle 13"/>
          <p:cNvSpPr/>
          <p:nvPr/>
        </p:nvSpPr>
        <p:spPr>
          <a:xfrm>
            <a:off x="5251500" y="3898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2" name="Rounded Rectangle 15"/>
          <p:cNvSpPr/>
          <p:nvPr/>
        </p:nvSpPr>
        <p:spPr>
          <a:xfrm>
            <a:off x="3791000" y="4762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3" name="Rectangle 16"/>
          <p:cNvSpPr/>
          <p:nvPr/>
        </p:nvSpPr>
        <p:spPr>
          <a:xfrm>
            <a:off x="2486815" y="2857500"/>
            <a:ext cx="4288686" cy="2540000"/>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4" name="Rectangle 20"/>
          <p:cNvSpPr/>
          <p:nvPr/>
        </p:nvSpPr>
        <p:spPr>
          <a:xfrm>
            <a:off x="5328812" y="4626040"/>
            <a:ext cx="1053494"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15" name="Straight Arrow Connector 21"/>
          <p:cNvCxnSpPr/>
          <p:nvPr/>
        </p:nvCxnSpPr>
        <p:spPr>
          <a:xfrm flipV="1">
            <a:off x="5932618" y="4356040"/>
            <a:ext cx="0" cy="270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7"/>
          <p:cNvSpPr/>
          <p:nvPr/>
        </p:nvSpPr>
        <p:spPr>
          <a:xfrm>
            <a:off x="2476500" y="2032000"/>
            <a:ext cx="4830000" cy="676139"/>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90000" bIns="30000">
            <a:spAutoFit/>
          </a:bodyPr>
          <a:lstStyle/>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dirty="0">
                <a:solidFill>
                  <a:prstClr val="black"/>
                </a:solidFill>
                <a:latin typeface="Eras Medium ITC" pitchFamily="34" charset="0"/>
                <a:ea typeface="ＭＳ Ｐゴシック" charset="-128"/>
              </a:rPr>
              <a:t> is greater than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any</a:t>
            </a:r>
            <a:r>
              <a:rPr lang="en-US" altLang="zh-CN" sz="1667" dirty="0">
                <a:solidFill>
                  <a:prstClr val="black"/>
                </a:solidFill>
                <a:latin typeface="Eras Medium ITC" pitchFamily="34" charset="0"/>
                <a:ea typeface="ＭＳ Ｐゴシック" charset="-128"/>
              </a:rPr>
              <a:t> </a:t>
            </a:r>
            <a:r>
              <a:rPr lang="en-US" altLang="zh-CN" sz="2000" dirty="0">
                <a:solidFill>
                  <a:prstClr val="black"/>
                </a:solidFill>
                <a:latin typeface="Eras Medium ITC" pitchFamily="34" charset="0"/>
                <a:ea typeface="ＭＳ Ｐゴシック" charset="-128"/>
              </a:rPr>
              <a:t>previous </a:t>
            </a:r>
            <a:br>
              <a:rPr lang="en-US" altLang="zh-CN" sz="2000" dirty="0">
                <a:solidFill>
                  <a:prstClr val="black"/>
                </a:solidFill>
                <a:latin typeface="Eras Medium ITC" pitchFamily="34" charset="0"/>
                <a:ea typeface="ＭＳ Ｐゴシック" charset="-128"/>
              </a:rPr>
            </a:br>
            <a:r>
              <a:rPr lang="en-US" altLang="zh-CN" sz="2000" dirty="0">
                <a:solidFill>
                  <a:prstClr val="black"/>
                </a:solidFill>
                <a:latin typeface="Eras Medium ITC" pitchFamily="34" charset="0"/>
                <a:ea typeface="ＭＳ Ｐゴシック" charset="-128"/>
              </a:rPr>
              <a:t>proposal number seen by this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proposer</a:t>
            </a:r>
          </a:p>
        </p:txBody>
      </p:sp>
      <p:grpSp>
        <p:nvGrpSpPr>
          <p:cNvPr id="17" name="Group 10"/>
          <p:cNvGrpSpPr/>
          <p:nvPr/>
        </p:nvGrpSpPr>
        <p:grpSpPr>
          <a:xfrm>
            <a:off x="2677314" y="3067499"/>
            <a:ext cx="1260000" cy="420002"/>
            <a:chOff x="2298377" y="2842799"/>
            <a:chExt cx="1512000" cy="504002"/>
          </a:xfrm>
        </p:grpSpPr>
        <p:sp>
          <p:nvSpPr>
            <p:cNvPr id="18" name="Rounded Rectangle 9"/>
            <p:cNvSpPr/>
            <p:nvPr/>
          </p:nvSpPr>
          <p:spPr>
            <a:xfrm>
              <a:off x="2298377" y="2842800"/>
              <a:ext cx="1512000" cy="504001"/>
            </a:xfrm>
            <a:prstGeom prst="roundRect">
              <a:avLst/>
            </a:prstGeom>
            <a:solidFill>
              <a:srgbClr val="FF0066"/>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9" name="Rectangle 8"/>
            <p:cNvSpPr/>
            <p:nvPr/>
          </p:nvSpPr>
          <p:spPr>
            <a:xfrm>
              <a:off x="3630377" y="2842799"/>
              <a:ext cx="180000" cy="144000"/>
            </a:xfrm>
            <a:prstGeom prst="rect">
              <a:avLst/>
            </a:prstGeom>
            <a:solidFill>
              <a:schemeClr val="tx1"/>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endParaRPr lang="zh-CN" altLang="en-US" sz="2000" b="1">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grpSp>
      <p:cxnSp>
        <p:nvCxnSpPr>
          <p:cNvPr id="20" name="Straight Arrow Connector 14"/>
          <p:cNvCxnSpPr/>
          <p:nvPr/>
        </p:nvCxnSpPr>
        <p:spPr>
          <a:xfrm>
            <a:off x="3937315" y="3445898"/>
            <a:ext cx="1060186" cy="215206"/>
          </a:xfrm>
          <a:prstGeom prst="straightConnector1">
            <a:avLst/>
          </a:pr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5"/>
          <p:cNvCxnSpPr/>
          <p:nvPr/>
        </p:nvCxnSpPr>
        <p:spPr>
          <a:xfrm>
            <a:off x="3937315" y="3487501"/>
            <a:ext cx="1187186" cy="396948"/>
          </a:xfrm>
          <a:prstGeom prst="straightConnector1">
            <a:avLst/>
          </a:pr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7"/>
          <p:cNvCxnSpPr/>
          <p:nvPr/>
        </p:nvCxnSpPr>
        <p:spPr>
          <a:xfrm>
            <a:off x="3862315" y="3507001"/>
            <a:ext cx="1389186" cy="620499"/>
          </a:xfrm>
          <a:prstGeom prst="straightConnector1">
            <a:avLst/>
          </a:pr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ectangle 33"/>
          <p:cNvSpPr/>
          <p:nvPr/>
        </p:nvSpPr>
        <p:spPr>
          <a:xfrm>
            <a:off x="4182376" y="3175000"/>
            <a:ext cx="1425390"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proposal N</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24" name="Straight Arrow Connector 35"/>
          <p:cNvCxnSpPr/>
          <p:nvPr/>
        </p:nvCxnSpPr>
        <p:spPr>
          <a:xfrm>
            <a:off x="5364088" y="1575000"/>
            <a:ext cx="0" cy="420000"/>
          </a:xfrm>
          <a:prstGeom prst="straightConnector1">
            <a:avLst/>
          </a:prstGeom>
          <a:ln>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6029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in Action: </a:t>
            </a:r>
            <a:r>
              <a:rPr lang="en-US" altLang="zh-CN" dirty="0">
                <a:solidFill>
                  <a:srgbClr val="FF0066"/>
                </a:solidFill>
              </a:rPr>
              <a:t>Phase 1b (Prepare)</a:t>
            </a:r>
            <a:endParaRPr lang="zh-CN" altLang="en-US" dirty="0">
              <a:solidFill>
                <a:srgbClr val="FF0066"/>
              </a:solidFill>
            </a:endParaRPr>
          </a:p>
        </p:txBody>
      </p:sp>
      <p:sp>
        <p:nvSpPr>
          <p:cNvPr id="4" name="内容占位符 2"/>
          <p:cNvSpPr>
            <a:spLocks noGrp="1"/>
          </p:cNvSpPr>
          <p:nvPr>
            <p:ph idx="1"/>
          </p:nvPr>
        </p:nvSpPr>
        <p:spPr>
          <a:xfrm>
            <a:off x="1143000" y="1206500"/>
            <a:ext cx="7112000" cy="1524000"/>
          </a:xfrm>
        </p:spPr>
        <p:txBody>
          <a:bodyPr>
            <a:normAutofit fontScale="85000" lnSpcReduction="10000"/>
          </a:bodyPr>
          <a:lstStyle/>
          <a:p>
            <a:pPr marL="367756" indent="-320133">
              <a:lnSpc>
                <a:spcPct val="90000"/>
              </a:lnSpc>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r>
              <a:rPr lang="en-US" altLang="zh-CN" dirty="0">
                <a:solidFill>
                  <a:prstClr val="black"/>
                </a:solidFill>
                <a:latin typeface="Eras Medium ITC" pitchFamily="34" charset="0"/>
                <a:ea typeface="Verdana" pitchFamily="34" charset="0"/>
                <a:cs typeface="Verdana" pitchFamily="34" charset="0"/>
              </a:rPr>
              <a:t>:  </a:t>
            </a:r>
            <a:r>
              <a:rPr lang="en-US" altLang="zh-CN" b="1" dirty="0">
                <a:solidFill>
                  <a:srgbClr val="0033CC"/>
                </a:solidFill>
                <a:latin typeface="Eras Medium ITC" pitchFamily="34" charset="0"/>
                <a:ea typeface="Verdana" pitchFamily="34" charset="0"/>
                <a:cs typeface="Verdana" pitchFamily="34" charset="0"/>
              </a:rPr>
              <a:t>if</a:t>
            </a:r>
            <a:r>
              <a:rPr lang="en-US" altLang="zh-CN" dirty="0">
                <a:solidFill>
                  <a:prstClr val="black"/>
                </a:solidFill>
                <a:latin typeface="Eras Medium ITC" pitchFamily="34" charset="0"/>
                <a:ea typeface="Verdana" pitchFamily="34" charset="0"/>
                <a:cs typeface="Verdana" pitchFamily="34" charset="0"/>
              </a:rPr>
              <a:t>  </a:t>
            </a:r>
            <a:r>
              <a:rPr lang="en-US" altLang="zh-CN" sz="2000" dirty="0">
                <a:solidFill>
                  <a:prstClr val="black"/>
                </a:solidFill>
                <a:latin typeface="Eras Medium ITC" pitchFamily="34" charset="0"/>
                <a:ea typeface="Verdana" pitchFamily="34" charset="0"/>
                <a:cs typeface="Verdana" pitchFamily="34" charset="0"/>
              </a:rPr>
              <a:t>proposal </a:t>
            </a:r>
            <a:r>
              <a:rPr lang="en-US" altLang="zh-CN" sz="2000" dirty="0">
                <a:solidFill>
                  <a:srgbClr val="FF0066"/>
                </a:solidFill>
                <a:latin typeface="Eras Medium ITC" pitchFamily="34" charset="0"/>
                <a:ea typeface="Verdana" pitchFamily="34" charset="0"/>
                <a:cs typeface="Verdana" pitchFamily="34" charset="0"/>
              </a:rPr>
              <a:t>ID</a:t>
            </a:r>
            <a:r>
              <a:rPr lang="en-US" altLang="zh-CN" sz="2000" dirty="0">
                <a:solidFill>
                  <a:prstClr val="black"/>
                </a:solidFill>
                <a:latin typeface="Eras Medium ITC" pitchFamily="34" charset="0"/>
                <a:ea typeface="Verdana" pitchFamily="34" charset="0"/>
                <a:cs typeface="Verdana" pitchFamily="34" charset="0"/>
              </a:rPr>
              <a:t> &gt; </a:t>
            </a:r>
            <a:r>
              <a:rPr lang="en-US" altLang="zh-CN" sz="2000" dirty="0">
                <a:solidFill>
                  <a:srgbClr val="FF0066"/>
                </a:solidFill>
                <a:latin typeface="Eras Medium ITC" pitchFamily="34" charset="0"/>
                <a:ea typeface="Verdana" pitchFamily="34" charset="0"/>
                <a:cs typeface="Verdana" pitchFamily="34" charset="0"/>
              </a:rPr>
              <a:t>any</a:t>
            </a:r>
            <a:r>
              <a:rPr lang="en-US" altLang="zh-CN" sz="2000" dirty="0">
                <a:solidFill>
                  <a:prstClr val="black"/>
                </a:solidFill>
                <a:latin typeface="Eras Medium ITC" pitchFamily="34" charset="0"/>
                <a:ea typeface="Verdana" pitchFamily="34" charset="0"/>
                <a:cs typeface="Verdana" pitchFamily="34" charset="0"/>
              </a:rPr>
              <a:t> previous proposal</a:t>
            </a:r>
          </a:p>
          <a:p>
            <a:pPr marL="1865238" indent="-223564">
              <a:lnSpc>
                <a:spcPct val="90000"/>
              </a:lnSpc>
              <a:buClr>
                <a:srgbClr val="0033CC"/>
              </a:buClr>
              <a:buSzPct val="90000"/>
              <a:buFont typeface="+mj-lt"/>
              <a:buAutoNum type="arabicPeriod"/>
            </a:pPr>
            <a:r>
              <a:rPr lang="en-US" altLang="zh-CN" sz="2000" dirty="0">
                <a:solidFill>
                  <a:prstClr val="black"/>
                </a:solidFill>
                <a:latin typeface="Eras Medium ITC" pitchFamily="34" charset="0"/>
                <a:ea typeface="Verdana" pitchFamily="34" charset="0"/>
                <a:cs typeface="Verdana" pitchFamily="34" charset="0"/>
              </a:rPr>
              <a:t>reply with the </a:t>
            </a:r>
            <a:r>
              <a:rPr lang="en-US" altLang="zh-CN" sz="2000" dirty="0">
                <a:solidFill>
                  <a:srgbClr val="FF0066"/>
                </a:solidFill>
                <a:latin typeface="Eras Medium ITC" pitchFamily="34" charset="0"/>
                <a:ea typeface="Verdana" pitchFamily="34" charset="0"/>
                <a:cs typeface="Verdana" pitchFamily="34" charset="0"/>
              </a:rPr>
              <a:t>highest </a:t>
            </a:r>
            <a:r>
              <a:rPr lang="en-US" altLang="zh-CN" sz="2000" dirty="0">
                <a:solidFill>
                  <a:prstClr val="black"/>
                </a:solidFill>
                <a:latin typeface="Eras Medium ITC" pitchFamily="34" charset="0"/>
                <a:ea typeface="Verdana" pitchFamily="34" charset="0"/>
                <a:cs typeface="Verdana" pitchFamily="34" charset="0"/>
              </a:rPr>
              <a:t>past proposal number and value</a:t>
            </a:r>
          </a:p>
          <a:p>
            <a:pPr marL="1865238" indent="-223564">
              <a:lnSpc>
                <a:spcPct val="90000"/>
              </a:lnSpc>
              <a:buClr>
                <a:srgbClr val="0033CC"/>
              </a:buClr>
              <a:buSzPct val="90000"/>
              <a:buFont typeface="+mj-lt"/>
              <a:buAutoNum type="arabicPeriod"/>
            </a:pPr>
            <a:r>
              <a:rPr lang="en-US" altLang="zh-CN" sz="2000" dirty="0">
                <a:solidFill>
                  <a:prstClr val="black"/>
                </a:solidFill>
                <a:latin typeface="Eras Medium ITC" pitchFamily="34" charset="0"/>
                <a:ea typeface="Verdana" pitchFamily="34" charset="0"/>
                <a:cs typeface="Verdana" pitchFamily="34" charset="0"/>
              </a:rPr>
              <a:t>promise to ignore all </a:t>
            </a:r>
            <a:r>
              <a:rPr lang="en-US" altLang="zh-CN" sz="2000" dirty="0">
                <a:solidFill>
                  <a:srgbClr val="FF0066"/>
                </a:solidFill>
                <a:latin typeface="Eras Medium ITC" pitchFamily="34" charset="0"/>
                <a:ea typeface="Verdana" pitchFamily="34" charset="0"/>
                <a:cs typeface="Verdana" pitchFamily="34" charset="0"/>
              </a:rPr>
              <a:t>IDs &lt; N</a:t>
            </a:r>
          </a:p>
          <a:p>
            <a:pPr marL="367756" indent="1129726">
              <a:lnSpc>
                <a:spcPct val="90000"/>
              </a:lnSpc>
              <a:buClr>
                <a:srgbClr val="FF0066"/>
              </a:buClr>
              <a:buNone/>
            </a:pPr>
            <a:r>
              <a:rPr lang="en-US" altLang="zh-CN" b="1" dirty="0">
                <a:solidFill>
                  <a:srgbClr val="0033CC"/>
                </a:solidFill>
                <a:latin typeface="Eras Medium ITC" pitchFamily="34" charset="0"/>
                <a:ea typeface="Verdana" pitchFamily="34" charset="0"/>
                <a:cs typeface="Verdana" pitchFamily="34" charset="0"/>
              </a:rPr>
              <a:t>else</a:t>
            </a:r>
            <a:r>
              <a:rPr lang="en-US" altLang="zh-CN" dirty="0">
                <a:solidFill>
                  <a:prstClr val="black"/>
                </a:solidFill>
                <a:latin typeface="Eras Medium ITC" pitchFamily="34" charset="0"/>
                <a:ea typeface="Verdana" pitchFamily="34" charset="0"/>
                <a:cs typeface="Verdana" pitchFamily="34" charset="0"/>
              </a:rPr>
              <a:t>  </a:t>
            </a:r>
            <a:r>
              <a:rPr lang="en-US" altLang="zh-CN" sz="2000" dirty="0">
                <a:solidFill>
                  <a:prstClr val="black"/>
                </a:solidFill>
                <a:latin typeface="Eras Medium ITC" pitchFamily="34" charset="0"/>
                <a:ea typeface="Verdana" pitchFamily="34" charset="0"/>
                <a:cs typeface="Verdana" pitchFamily="34" charset="0"/>
              </a:rPr>
              <a:t>ignore (proposal is </a:t>
            </a:r>
            <a:r>
              <a:rPr lang="en-US" altLang="zh-CN" sz="2000" dirty="0">
                <a:solidFill>
                  <a:srgbClr val="FF0066"/>
                </a:solidFill>
                <a:latin typeface="Eras Medium ITC" pitchFamily="34" charset="0"/>
                <a:ea typeface="Verdana" pitchFamily="34" charset="0"/>
                <a:cs typeface="Verdana" pitchFamily="34" charset="0"/>
              </a:rPr>
              <a:t>rejected</a:t>
            </a:r>
            <a:r>
              <a:rPr lang="en-US" altLang="zh-CN" sz="2000" dirty="0">
                <a:solidFill>
                  <a:prstClr val="black"/>
                </a:solidFill>
                <a:latin typeface="Eras Medium ITC" pitchFamily="34" charset="0"/>
                <a:ea typeface="Verdana" pitchFamily="34" charset="0"/>
                <a:cs typeface="Verdana" pitchFamily="34" charset="0"/>
              </a:rPr>
              <a:t>)</a:t>
            </a:r>
          </a:p>
        </p:txBody>
      </p:sp>
      <p:grpSp>
        <p:nvGrpSpPr>
          <p:cNvPr id="5" name="Group 3"/>
          <p:cNvGrpSpPr/>
          <p:nvPr/>
        </p:nvGrpSpPr>
        <p:grpSpPr>
          <a:xfrm>
            <a:off x="3566314" y="3556000"/>
            <a:ext cx="1694148" cy="1089803"/>
            <a:chOff x="3276496" y="3419714"/>
            <a:chExt cx="1896936" cy="1201097"/>
          </a:xfrm>
        </p:grpSpPr>
        <p:sp>
          <p:nvSpPr>
            <p:cNvPr id="6" name="Cloud 4"/>
            <p:cNvSpPr/>
            <p:nvPr/>
          </p:nvSpPr>
          <p:spPr>
            <a:xfrm>
              <a:off x="3276496" y="3419714"/>
              <a:ext cx="1896936" cy="1201097"/>
            </a:xfrm>
            <a:prstGeom prst="cloud">
              <a:avLst/>
            </a:prstGeom>
            <a:solidFill>
              <a:schemeClr val="bg1"/>
            </a:solidFill>
            <a:ln w="3175">
              <a:solidFill>
                <a:schemeClr val="tx1">
                  <a:lumMod val="50000"/>
                  <a:lumOff val="50000"/>
                </a:schemeClr>
              </a:solidFill>
              <a:prstDash val="sysDot"/>
            </a:ln>
          </p:spPr>
          <p:style>
            <a:lnRef idx="1">
              <a:schemeClr val="accent5"/>
            </a:lnRef>
            <a:fillRef idx="2">
              <a:schemeClr val="accent5"/>
            </a:fillRef>
            <a:effectRef idx="1">
              <a:schemeClr val="accent5"/>
            </a:effectRef>
            <a:fontRef idx="minor">
              <a:schemeClr val="dk1"/>
            </a:fontRef>
          </p:style>
          <p:txBody>
            <a:bodyPr wrap="none" tIns="30000" bIns="30000" rtlCol="0" anchor="ctr"/>
            <a:lstStyle/>
            <a:p>
              <a:pPr algn="ctr" fontAlgn="base">
                <a:spcBef>
                  <a:spcPct val="0"/>
                </a:spcBef>
                <a:spcAft>
                  <a:spcPct val="0"/>
                </a:spcAft>
              </a:pPr>
              <a:endParaRPr lang="zh-CN" altLang="en-US" sz="1667">
                <a:solidFill>
                  <a:prstClr val="black"/>
                </a:solidFill>
                <a:latin typeface="Candara" pitchFamily="34" charset="0"/>
                <a:cs typeface="Verdana" pitchFamily="34" charset="0"/>
              </a:endParaRPr>
            </a:p>
          </p:txBody>
        </p:sp>
        <p:sp>
          <p:nvSpPr>
            <p:cNvPr id="7" name="Rectangle 5"/>
            <p:cNvSpPr/>
            <p:nvPr/>
          </p:nvSpPr>
          <p:spPr>
            <a:xfrm>
              <a:off x="3276497" y="3711007"/>
              <a:ext cx="1825835" cy="497434"/>
            </a:xfrm>
            <a:prstGeom prst="rect">
              <a:avLst/>
            </a:prstGeom>
          </p:spPr>
          <p:txBody>
            <a:bodyPr wrap="square">
              <a:spAutoFit/>
            </a:bodyPr>
            <a:lstStyle/>
            <a:p>
              <a:pPr algn="ctr" fontAlgn="base">
                <a:spcBef>
                  <a:spcPct val="0"/>
                </a:spcBef>
                <a:spcAft>
                  <a:spcPct val="0"/>
                </a:spcAft>
              </a:pPr>
              <a:r>
                <a:rPr lang="en-US" altLang="zh-CN" sz="2333" i="1" dirty="0">
                  <a:solidFill>
                    <a:prstClr val="white">
                      <a:lumMod val="65000"/>
                    </a:prstClr>
                  </a:solidFill>
                  <a:latin typeface="Candara" pitchFamily="34" charset="0"/>
                  <a:ea typeface="Verdana" pitchFamily="34" charset="0"/>
                  <a:cs typeface="Verdana" pitchFamily="34" charset="0"/>
                </a:rPr>
                <a:t>Network</a:t>
              </a:r>
              <a:endParaRPr lang="zh-CN" altLang="en-US" sz="2000" i="1" dirty="0">
                <a:solidFill>
                  <a:prstClr val="white">
                    <a:lumMod val="65000"/>
                  </a:prstClr>
                </a:solidFill>
                <a:latin typeface="Candara" pitchFamily="34" charset="0"/>
                <a:ea typeface="ＭＳ Ｐゴシック" charset="-128"/>
              </a:endParaRPr>
            </a:p>
          </p:txBody>
        </p:sp>
      </p:grpSp>
      <p:sp>
        <p:nvSpPr>
          <p:cNvPr id="8" name="Rounded Rectangle 6"/>
          <p:cNvSpPr/>
          <p:nvPr/>
        </p:nvSpPr>
        <p:spPr>
          <a:xfrm>
            <a:off x="1397000" y="3854000"/>
            <a:ext cx="870000" cy="420000"/>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9" name="Rounded Rectangle 7"/>
          <p:cNvSpPr/>
          <p:nvPr/>
        </p:nvSpPr>
        <p:spPr>
          <a:xfrm>
            <a:off x="4997500" y="3644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0" name="Rounded Rectangle 12"/>
          <p:cNvSpPr/>
          <p:nvPr/>
        </p:nvSpPr>
        <p:spPr>
          <a:xfrm>
            <a:off x="5124500" y="3771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1" name="Rounded Rectangle 13"/>
          <p:cNvSpPr/>
          <p:nvPr/>
        </p:nvSpPr>
        <p:spPr>
          <a:xfrm>
            <a:off x="5251500" y="3898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2" name="Rounded Rectangle 15"/>
          <p:cNvSpPr/>
          <p:nvPr/>
        </p:nvSpPr>
        <p:spPr>
          <a:xfrm>
            <a:off x="3791000" y="4762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3" name="Rectangle 16"/>
          <p:cNvSpPr/>
          <p:nvPr/>
        </p:nvSpPr>
        <p:spPr>
          <a:xfrm>
            <a:off x="2486815" y="2857500"/>
            <a:ext cx="4288686" cy="2540000"/>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4" name="Rectangle 20"/>
          <p:cNvSpPr/>
          <p:nvPr/>
        </p:nvSpPr>
        <p:spPr>
          <a:xfrm>
            <a:off x="5328812" y="4626040"/>
            <a:ext cx="1053494"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15" name="Straight Arrow Connector 21"/>
          <p:cNvCxnSpPr/>
          <p:nvPr/>
        </p:nvCxnSpPr>
        <p:spPr>
          <a:xfrm flipV="1">
            <a:off x="5932618" y="4356040"/>
            <a:ext cx="0" cy="270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0"/>
          <p:cNvGrpSpPr/>
          <p:nvPr/>
        </p:nvGrpSpPr>
        <p:grpSpPr>
          <a:xfrm>
            <a:off x="2677314" y="3067499"/>
            <a:ext cx="1260000" cy="420002"/>
            <a:chOff x="2298377" y="2842799"/>
            <a:chExt cx="1512000" cy="504002"/>
          </a:xfrm>
        </p:grpSpPr>
        <p:sp>
          <p:nvSpPr>
            <p:cNvPr id="17" name="Rounded Rectangle 9"/>
            <p:cNvSpPr/>
            <p:nvPr/>
          </p:nvSpPr>
          <p:spPr>
            <a:xfrm>
              <a:off x="2298377" y="2842800"/>
              <a:ext cx="1512000" cy="504001"/>
            </a:xfrm>
            <a:prstGeom prst="roundRect">
              <a:avLst/>
            </a:prstGeom>
            <a:solidFill>
              <a:srgbClr val="FF0066"/>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8" name="Rectangle 8"/>
            <p:cNvSpPr/>
            <p:nvPr/>
          </p:nvSpPr>
          <p:spPr>
            <a:xfrm>
              <a:off x="3630377" y="2842799"/>
              <a:ext cx="180000" cy="144000"/>
            </a:xfrm>
            <a:prstGeom prst="rect">
              <a:avLst/>
            </a:prstGeom>
            <a:solidFill>
              <a:schemeClr val="tx1"/>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endParaRPr lang="zh-CN" altLang="en-US" sz="2000" b="1">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grpSp>
      <p:cxnSp>
        <p:nvCxnSpPr>
          <p:cNvPr id="19" name="Straight Arrow Connector 14"/>
          <p:cNvCxnSpPr/>
          <p:nvPr/>
        </p:nvCxnSpPr>
        <p:spPr>
          <a:xfrm>
            <a:off x="3937315" y="3445898"/>
            <a:ext cx="1060186" cy="215206"/>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25"/>
          <p:cNvCxnSpPr/>
          <p:nvPr/>
        </p:nvCxnSpPr>
        <p:spPr>
          <a:xfrm>
            <a:off x="3937315" y="3487501"/>
            <a:ext cx="1187186" cy="396948"/>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7"/>
          <p:cNvCxnSpPr/>
          <p:nvPr/>
        </p:nvCxnSpPr>
        <p:spPr>
          <a:xfrm>
            <a:off x="3862315" y="3507001"/>
            <a:ext cx="1389186" cy="620499"/>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33"/>
          <p:cNvSpPr/>
          <p:nvPr/>
        </p:nvSpPr>
        <p:spPr>
          <a:xfrm>
            <a:off x="4218443" y="3175000"/>
            <a:ext cx="1353256"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promise N</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spTree>
    <p:extLst>
      <p:ext uri="{BB962C8B-B14F-4D97-AF65-F5344CB8AC3E}">
        <p14:creationId xmlns:p14="http://schemas.microsoft.com/office/powerpoint/2010/main" val="20219790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in Action: </a:t>
            </a:r>
            <a:r>
              <a:rPr lang="en-US" altLang="zh-CN" dirty="0">
                <a:solidFill>
                  <a:srgbClr val="FF0066"/>
                </a:solidFill>
              </a:rPr>
              <a:t>Phase 2a (Accept)</a:t>
            </a:r>
            <a:endParaRPr lang="zh-CN" altLang="en-US" dirty="0">
              <a:solidFill>
                <a:srgbClr val="FF0066"/>
              </a:solidFill>
            </a:endParaRPr>
          </a:p>
        </p:txBody>
      </p:sp>
      <p:sp>
        <p:nvSpPr>
          <p:cNvPr id="4" name="内容占位符 2"/>
          <p:cNvSpPr>
            <a:spLocks noGrp="1"/>
          </p:cNvSpPr>
          <p:nvPr>
            <p:ph idx="1"/>
          </p:nvPr>
        </p:nvSpPr>
        <p:spPr>
          <a:xfrm>
            <a:off x="1143000" y="1206500"/>
            <a:ext cx="7112000" cy="1640697"/>
          </a:xfrm>
        </p:spPr>
        <p:txBody>
          <a:bodyPr>
            <a:normAutofit fontScale="92500" lnSpcReduction="10000"/>
          </a:bodyPr>
          <a:lstStyle/>
          <a:p>
            <a:pPr marL="367756" indent="-320133">
              <a:lnSpc>
                <a:spcPct val="90000"/>
              </a:lnSpc>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a:t>
            </a:r>
            <a:r>
              <a:rPr lang="en-US" altLang="zh-CN" b="1" dirty="0">
                <a:solidFill>
                  <a:srgbClr val="0033CC"/>
                </a:solidFill>
                <a:latin typeface="Eras Medium ITC" pitchFamily="34" charset="0"/>
                <a:ea typeface="Verdana" pitchFamily="34" charset="0"/>
                <a:cs typeface="Verdana" pitchFamily="34" charset="0"/>
              </a:rPr>
              <a:t>if</a:t>
            </a:r>
            <a:r>
              <a:rPr lang="en-US" altLang="zh-CN" dirty="0">
                <a:solidFill>
                  <a:prstClr val="black"/>
                </a:solidFill>
                <a:latin typeface="Eras Medium ITC" pitchFamily="34" charset="0"/>
                <a:ea typeface="Verdana" pitchFamily="34" charset="0"/>
                <a:cs typeface="Verdana" pitchFamily="34" charset="0"/>
              </a:rPr>
              <a:t>  </a:t>
            </a:r>
            <a:r>
              <a:rPr lang="en-US" altLang="zh-CN" sz="2000" dirty="0">
                <a:solidFill>
                  <a:prstClr val="black"/>
                </a:solidFill>
                <a:latin typeface="Eras Medium ITC" pitchFamily="34" charset="0"/>
                <a:ea typeface="Verdana" pitchFamily="34" charset="0"/>
                <a:cs typeface="Verdana" pitchFamily="34" charset="0"/>
              </a:rPr>
              <a:t>receive </a:t>
            </a:r>
            <a:r>
              <a:rPr lang="en-US" altLang="zh-CN" sz="2000" dirty="0">
                <a:solidFill>
                  <a:srgbClr val="FF0066"/>
                </a:solidFill>
                <a:latin typeface="Eras Medium ITC" pitchFamily="34" charset="0"/>
                <a:ea typeface="Verdana" pitchFamily="34" charset="0"/>
                <a:cs typeface="Verdana" pitchFamily="34" charset="0"/>
              </a:rPr>
              <a:t>enough</a:t>
            </a:r>
            <a:r>
              <a:rPr lang="en-US" altLang="zh-CN" sz="2000" dirty="0">
                <a:solidFill>
                  <a:prstClr val="black"/>
                </a:solidFill>
                <a:latin typeface="Eras Medium ITC" pitchFamily="34" charset="0"/>
                <a:ea typeface="Verdana" pitchFamily="34" charset="0"/>
                <a:cs typeface="Verdana" pitchFamily="34" charset="0"/>
              </a:rPr>
              <a:t> promise</a:t>
            </a:r>
          </a:p>
          <a:p>
            <a:pPr marL="1563625" indent="-223564">
              <a:lnSpc>
                <a:spcPct val="90000"/>
              </a:lnSpc>
              <a:buClr>
                <a:srgbClr val="0033CC"/>
              </a:buClr>
              <a:buSzPct val="90000"/>
              <a:buFont typeface="+mj-lt"/>
              <a:buAutoNum type="arabicPeriod"/>
            </a:pPr>
            <a:r>
              <a:rPr lang="en-US" altLang="zh-CN" sz="2000" dirty="0">
                <a:solidFill>
                  <a:prstClr val="black"/>
                </a:solidFill>
                <a:latin typeface="Eras Medium ITC" pitchFamily="34" charset="0"/>
                <a:ea typeface="Verdana" pitchFamily="34" charset="0"/>
                <a:cs typeface="Verdana" pitchFamily="34" charset="0"/>
              </a:rPr>
              <a:t>set a value </a:t>
            </a:r>
            <a:r>
              <a:rPr lang="en-US" altLang="zh-CN" sz="2000" dirty="0">
                <a:solidFill>
                  <a:srgbClr val="FF0066"/>
                </a:solidFill>
                <a:latin typeface="Eras Medium ITC" pitchFamily="34" charset="0"/>
                <a:ea typeface="Verdana" pitchFamily="34" charset="0"/>
                <a:cs typeface="Verdana" pitchFamily="34" charset="0"/>
              </a:rPr>
              <a:t>V</a:t>
            </a:r>
            <a:r>
              <a:rPr lang="en-US" altLang="zh-CN" sz="2000" dirty="0">
                <a:solidFill>
                  <a:prstClr val="black"/>
                </a:solidFill>
                <a:latin typeface="Eras Medium ITC" pitchFamily="34" charset="0"/>
                <a:ea typeface="Verdana" pitchFamily="34" charset="0"/>
                <a:cs typeface="Verdana" pitchFamily="34" charset="0"/>
              </a:rPr>
              <a:t> to the proposal. </a:t>
            </a:r>
            <a:br>
              <a:rPr lang="en-US" altLang="zh-CN" sz="2000" dirty="0">
                <a:solidFill>
                  <a:prstClr val="black"/>
                </a:solidFill>
                <a:latin typeface="Eras Medium ITC" pitchFamily="34" charset="0"/>
                <a:ea typeface="Verdana" pitchFamily="34" charset="0"/>
                <a:cs typeface="Verdana" pitchFamily="34" charset="0"/>
              </a:rPr>
            </a:br>
            <a:r>
              <a:rPr lang="en-US" altLang="zh-CN" sz="2000" dirty="0">
                <a:solidFill>
                  <a:prstClr val="black"/>
                </a:solidFill>
                <a:latin typeface="Eras Medium ITC" pitchFamily="34" charset="0"/>
                <a:ea typeface="Verdana" pitchFamily="34" charset="0"/>
                <a:cs typeface="Verdana" pitchFamily="34" charset="0"/>
              </a:rPr>
              <a:t>V can be </a:t>
            </a:r>
            <a:r>
              <a:rPr lang="en-US" altLang="zh-CN" sz="2000" dirty="0">
                <a:solidFill>
                  <a:srgbClr val="FF0066"/>
                </a:solidFill>
                <a:latin typeface="Eras Medium ITC" pitchFamily="34" charset="0"/>
                <a:ea typeface="Verdana" pitchFamily="34" charset="0"/>
                <a:cs typeface="Verdana" pitchFamily="34" charset="0"/>
              </a:rPr>
              <a:t>decided value</a:t>
            </a:r>
            <a:r>
              <a:rPr lang="en-US" altLang="zh-CN" sz="2000" dirty="0">
                <a:latin typeface="Eras Medium ITC" pitchFamily="34" charset="0"/>
                <a:ea typeface="Verdana" pitchFamily="34" charset="0"/>
                <a:cs typeface="Verdana" pitchFamily="34" charset="0"/>
              </a:rPr>
              <a:t> or </a:t>
            </a:r>
            <a:r>
              <a:rPr lang="en-US" altLang="zh-CN" sz="2000" dirty="0">
                <a:solidFill>
                  <a:srgbClr val="FF0066"/>
                </a:solidFill>
                <a:latin typeface="Eras Medium ITC" pitchFamily="34" charset="0"/>
                <a:ea typeface="Verdana" pitchFamily="34" charset="0"/>
                <a:cs typeface="Verdana" pitchFamily="34" charset="0"/>
              </a:rPr>
              <a:t>new value </a:t>
            </a:r>
          </a:p>
          <a:p>
            <a:pPr marL="1563625" indent="-223564">
              <a:lnSpc>
                <a:spcPct val="90000"/>
              </a:lnSpc>
              <a:buClr>
                <a:srgbClr val="0033CC"/>
              </a:buClr>
              <a:buSzPct val="90000"/>
              <a:buFont typeface="+mj-lt"/>
              <a:buAutoNum type="arabicPeriod"/>
            </a:pPr>
            <a:r>
              <a:rPr lang="en-US" altLang="zh-CN" sz="2000" dirty="0">
                <a:solidFill>
                  <a:prstClr val="black"/>
                </a:solidFill>
                <a:latin typeface="Eras Medium ITC" pitchFamily="34" charset="0"/>
                <a:ea typeface="Verdana" pitchFamily="34" charset="0"/>
                <a:cs typeface="Verdana" pitchFamily="34" charset="0"/>
              </a:rPr>
              <a:t>send </a:t>
            </a:r>
            <a:r>
              <a:rPr lang="en-US" altLang="zh-CN" sz="2000" dirty="0">
                <a:solidFill>
                  <a:srgbClr val="FF0066"/>
                </a:solidFill>
                <a:latin typeface="Eras Medium ITC" pitchFamily="34" charset="0"/>
                <a:ea typeface="Verdana" pitchFamily="34" charset="0"/>
                <a:cs typeface="Verdana" pitchFamily="34" charset="0"/>
              </a:rPr>
              <a:t>accept request </a:t>
            </a:r>
            <a:r>
              <a:rPr lang="en-US" altLang="zh-CN" sz="2000" dirty="0">
                <a:solidFill>
                  <a:prstClr val="black"/>
                </a:solidFill>
                <a:latin typeface="Eras Medium ITC" pitchFamily="34" charset="0"/>
                <a:ea typeface="Verdana" pitchFamily="34" charset="0"/>
                <a:cs typeface="Verdana" pitchFamily="34" charset="0"/>
              </a:rPr>
              <a:t>to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r>
              <a:rPr lang="en-US" altLang="zh-CN" sz="2000" dirty="0">
                <a:solidFill>
                  <a:prstClr val="black"/>
                </a:solidFill>
                <a:latin typeface="Eras Medium ITC" pitchFamily="34" charset="0"/>
                <a:ea typeface="Verdana" pitchFamily="34" charset="0"/>
                <a:cs typeface="Verdana" pitchFamily="34" charset="0"/>
              </a:rPr>
              <a:t> with </a:t>
            </a:r>
            <a:br>
              <a:rPr lang="en-US" altLang="zh-CN" sz="2000" dirty="0">
                <a:solidFill>
                  <a:prstClr val="black"/>
                </a:solidFill>
                <a:latin typeface="Eras Medium ITC" pitchFamily="34" charset="0"/>
                <a:ea typeface="Verdana" pitchFamily="34" charset="0"/>
                <a:cs typeface="Verdana" pitchFamily="34" charset="0"/>
              </a:rPr>
            </a:br>
            <a:r>
              <a:rPr lang="en-US" altLang="zh-CN" sz="2000" dirty="0">
                <a:solidFill>
                  <a:prstClr val="black"/>
                </a:solidFill>
                <a:latin typeface="Eras Medium ITC" pitchFamily="34" charset="0"/>
                <a:ea typeface="Verdana" pitchFamily="34" charset="0"/>
                <a:cs typeface="Verdana" pitchFamily="34" charset="0"/>
              </a:rPr>
              <a:t>the chosen value </a:t>
            </a:r>
            <a:r>
              <a:rPr lang="en-US" altLang="zh-CN" sz="2000" dirty="0">
                <a:solidFill>
                  <a:srgbClr val="FF0066"/>
                </a:solidFill>
                <a:latin typeface="Eras Medium ITC" pitchFamily="34" charset="0"/>
                <a:ea typeface="Verdana" pitchFamily="34" charset="0"/>
                <a:cs typeface="Verdana" pitchFamily="34" charset="0"/>
              </a:rPr>
              <a:t>V</a:t>
            </a:r>
          </a:p>
        </p:txBody>
      </p:sp>
      <p:grpSp>
        <p:nvGrpSpPr>
          <p:cNvPr id="5" name="Group 3"/>
          <p:cNvGrpSpPr/>
          <p:nvPr/>
        </p:nvGrpSpPr>
        <p:grpSpPr>
          <a:xfrm>
            <a:off x="3566314" y="3556000"/>
            <a:ext cx="1694148" cy="1089803"/>
            <a:chOff x="3276496" y="3419714"/>
            <a:chExt cx="1896936" cy="1201097"/>
          </a:xfrm>
        </p:grpSpPr>
        <p:sp>
          <p:nvSpPr>
            <p:cNvPr id="6" name="Cloud 4"/>
            <p:cNvSpPr/>
            <p:nvPr/>
          </p:nvSpPr>
          <p:spPr>
            <a:xfrm>
              <a:off x="3276496" y="3419714"/>
              <a:ext cx="1896936" cy="1201097"/>
            </a:xfrm>
            <a:prstGeom prst="cloud">
              <a:avLst/>
            </a:prstGeom>
            <a:solidFill>
              <a:schemeClr val="bg1"/>
            </a:solidFill>
            <a:ln w="3175">
              <a:solidFill>
                <a:schemeClr val="tx1">
                  <a:lumMod val="50000"/>
                  <a:lumOff val="50000"/>
                </a:schemeClr>
              </a:solidFill>
              <a:prstDash val="sysDot"/>
            </a:ln>
          </p:spPr>
          <p:style>
            <a:lnRef idx="1">
              <a:schemeClr val="accent5"/>
            </a:lnRef>
            <a:fillRef idx="2">
              <a:schemeClr val="accent5"/>
            </a:fillRef>
            <a:effectRef idx="1">
              <a:schemeClr val="accent5"/>
            </a:effectRef>
            <a:fontRef idx="minor">
              <a:schemeClr val="dk1"/>
            </a:fontRef>
          </p:style>
          <p:txBody>
            <a:bodyPr wrap="none" tIns="30000" bIns="30000" rtlCol="0" anchor="ctr"/>
            <a:lstStyle/>
            <a:p>
              <a:pPr algn="ctr" fontAlgn="base">
                <a:spcBef>
                  <a:spcPct val="0"/>
                </a:spcBef>
                <a:spcAft>
                  <a:spcPct val="0"/>
                </a:spcAft>
              </a:pPr>
              <a:endParaRPr lang="zh-CN" altLang="en-US" sz="1667">
                <a:solidFill>
                  <a:prstClr val="black"/>
                </a:solidFill>
                <a:latin typeface="Candara" pitchFamily="34" charset="0"/>
                <a:cs typeface="Verdana" pitchFamily="34" charset="0"/>
              </a:endParaRPr>
            </a:p>
          </p:txBody>
        </p:sp>
        <p:sp>
          <p:nvSpPr>
            <p:cNvPr id="7" name="Rectangle 5"/>
            <p:cNvSpPr/>
            <p:nvPr/>
          </p:nvSpPr>
          <p:spPr>
            <a:xfrm>
              <a:off x="3276497" y="3711007"/>
              <a:ext cx="1825835" cy="497434"/>
            </a:xfrm>
            <a:prstGeom prst="rect">
              <a:avLst/>
            </a:prstGeom>
          </p:spPr>
          <p:txBody>
            <a:bodyPr wrap="square">
              <a:spAutoFit/>
            </a:bodyPr>
            <a:lstStyle/>
            <a:p>
              <a:pPr algn="ctr" fontAlgn="base">
                <a:spcBef>
                  <a:spcPct val="0"/>
                </a:spcBef>
                <a:spcAft>
                  <a:spcPct val="0"/>
                </a:spcAft>
              </a:pPr>
              <a:r>
                <a:rPr lang="en-US" altLang="zh-CN" sz="2333" i="1" dirty="0">
                  <a:solidFill>
                    <a:prstClr val="white">
                      <a:lumMod val="65000"/>
                    </a:prstClr>
                  </a:solidFill>
                  <a:latin typeface="Candara" pitchFamily="34" charset="0"/>
                  <a:ea typeface="Verdana" pitchFamily="34" charset="0"/>
                  <a:cs typeface="Verdana" pitchFamily="34" charset="0"/>
                </a:rPr>
                <a:t>Network</a:t>
              </a:r>
              <a:endParaRPr lang="zh-CN" altLang="en-US" sz="2000" i="1" dirty="0">
                <a:solidFill>
                  <a:prstClr val="white">
                    <a:lumMod val="65000"/>
                  </a:prstClr>
                </a:solidFill>
                <a:latin typeface="Candara" pitchFamily="34" charset="0"/>
                <a:ea typeface="ＭＳ Ｐゴシック" charset="-128"/>
              </a:endParaRPr>
            </a:p>
          </p:txBody>
        </p:sp>
      </p:grpSp>
      <p:sp>
        <p:nvSpPr>
          <p:cNvPr id="8" name="Rounded Rectangle 6"/>
          <p:cNvSpPr/>
          <p:nvPr/>
        </p:nvSpPr>
        <p:spPr>
          <a:xfrm>
            <a:off x="1397000" y="3854000"/>
            <a:ext cx="870000" cy="420000"/>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9" name="Rounded Rectangle 7"/>
          <p:cNvSpPr/>
          <p:nvPr/>
        </p:nvSpPr>
        <p:spPr>
          <a:xfrm>
            <a:off x="4997500" y="3644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0" name="Rounded Rectangle 12"/>
          <p:cNvSpPr/>
          <p:nvPr/>
        </p:nvSpPr>
        <p:spPr>
          <a:xfrm>
            <a:off x="5124500" y="3771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1" name="Rounded Rectangle 13"/>
          <p:cNvSpPr/>
          <p:nvPr/>
        </p:nvSpPr>
        <p:spPr>
          <a:xfrm>
            <a:off x="5251500" y="3898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2" name="Rounded Rectangle 15"/>
          <p:cNvSpPr/>
          <p:nvPr/>
        </p:nvSpPr>
        <p:spPr>
          <a:xfrm>
            <a:off x="3791000" y="4762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3" name="Rectangle 16"/>
          <p:cNvSpPr/>
          <p:nvPr/>
        </p:nvSpPr>
        <p:spPr>
          <a:xfrm>
            <a:off x="2486815" y="2857500"/>
            <a:ext cx="4288686" cy="2540000"/>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4" name="Rectangle 20"/>
          <p:cNvSpPr/>
          <p:nvPr/>
        </p:nvSpPr>
        <p:spPr>
          <a:xfrm>
            <a:off x="5328812" y="4626040"/>
            <a:ext cx="1053494"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15" name="Straight Arrow Connector 21"/>
          <p:cNvCxnSpPr/>
          <p:nvPr/>
        </p:nvCxnSpPr>
        <p:spPr>
          <a:xfrm flipV="1">
            <a:off x="5932618" y="4356040"/>
            <a:ext cx="0" cy="270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0"/>
          <p:cNvGrpSpPr/>
          <p:nvPr/>
        </p:nvGrpSpPr>
        <p:grpSpPr>
          <a:xfrm>
            <a:off x="2677314" y="3067499"/>
            <a:ext cx="1260000" cy="420002"/>
            <a:chOff x="2298377" y="2842799"/>
            <a:chExt cx="1512000" cy="504002"/>
          </a:xfrm>
        </p:grpSpPr>
        <p:sp>
          <p:nvSpPr>
            <p:cNvPr id="17" name="Rounded Rectangle 9"/>
            <p:cNvSpPr/>
            <p:nvPr/>
          </p:nvSpPr>
          <p:spPr>
            <a:xfrm>
              <a:off x="2298377" y="2842800"/>
              <a:ext cx="1512000" cy="504001"/>
            </a:xfrm>
            <a:prstGeom prst="roundRect">
              <a:avLst/>
            </a:prstGeom>
            <a:solidFill>
              <a:srgbClr val="FF0066"/>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8" name="Rectangle 8"/>
            <p:cNvSpPr/>
            <p:nvPr/>
          </p:nvSpPr>
          <p:spPr>
            <a:xfrm>
              <a:off x="3630377" y="2842799"/>
              <a:ext cx="180000" cy="144000"/>
            </a:xfrm>
            <a:prstGeom prst="rect">
              <a:avLst/>
            </a:prstGeom>
            <a:solidFill>
              <a:schemeClr val="tx1"/>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endParaRPr lang="zh-CN" altLang="en-US" sz="2000" b="1">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grpSp>
      <p:cxnSp>
        <p:nvCxnSpPr>
          <p:cNvPr id="19" name="Straight Arrow Connector 14"/>
          <p:cNvCxnSpPr/>
          <p:nvPr/>
        </p:nvCxnSpPr>
        <p:spPr>
          <a:xfrm>
            <a:off x="3937315" y="3445898"/>
            <a:ext cx="1060186" cy="215206"/>
          </a:xfrm>
          <a:prstGeom prst="straightConnector1">
            <a:avLst/>
          </a:pr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25"/>
          <p:cNvCxnSpPr/>
          <p:nvPr/>
        </p:nvCxnSpPr>
        <p:spPr>
          <a:xfrm>
            <a:off x="3937315" y="3487501"/>
            <a:ext cx="1187186" cy="396948"/>
          </a:xfrm>
          <a:prstGeom prst="straightConnector1">
            <a:avLst/>
          </a:pr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7"/>
          <p:cNvCxnSpPr/>
          <p:nvPr/>
        </p:nvCxnSpPr>
        <p:spPr>
          <a:xfrm>
            <a:off x="3862315" y="3507001"/>
            <a:ext cx="1389186" cy="620499"/>
          </a:xfrm>
          <a:prstGeom prst="straightConnector1">
            <a:avLst/>
          </a:prstGeom>
          <a:noFill/>
          <a:ln w="28575">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33"/>
          <p:cNvSpPr/>
          <p:nvPr/>
        </p:nvSpPr>
        <p:spPr>
          <a:xfrm>
            <a:off x="4125731" y="3175000"/>
            <a:ext cx="2533066"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 request(N, V)</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sp>
        <p:nvSpPr>
          <p:cNvPr id="23" name="Rectangle 24"/>
          <p:cNvSpPr/>
          <p:nvPr/>
        </p:nvSpPr>
        <p:spPr>
          <a:xfrm>
            <a:off x="5284077" y="5080000"/>
            <a:ext cx="2970923" cy="368363"/>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90000" bIns="30000">
            <a:spAutoFit/>
          </a:bodyPr>
          <a:lstStyle/>
          <a:p>
            <a:pPr marL="223564" indent="-223564" algn="ctr" fontAlgn="base">
              <a:spcBef>
                <a:spcPct val="0"/>
              </a:spcBef>
              <a:spcAft>
                <a:spcPct val="0"/>
              </a:spcAft>
            </a:pPr>
            <a:r>
              <a:rPr lang="en-US" altLang="zh-CN" sz="2000" dirty="0">
                <a:solidFill>
                  <a:prstClr val="black"/>
                </a:solidFill>
                <a:latin typeface="Eras Medium ITC" pitchFamily="34" charset="0"/>
                <a:ea typeface="ＭＳ Ｐゴシック" charset="-128"/>
              </a:rPr>
              <a:t>Ignore all proposals &lt; N</a:t>
            </a:r>
          </a:p>
        </p:txBody>
      </p:sp>
    </p:spTree>
    <p:extLst>
      <p:ext uri="{BB962C8B-B14F-4D97-AF65-F5344CB8AC3E}">
        <p14:creationId xmlns:p14="http://schemas.microsoft.com/office/powerpoint/2010/main" val="1445077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in Action: </a:t>
            </a:r>
            <a:r>
              <a:rPr lang="en-US" altLang="zh-CN" dirty="0">
                <a:solidFill>
                  <a:srgbClr val="FF0066"/>
                </a:solidFill>
              </a:rPr>
              <a:t>Phase 2b (Accept)</a:t>
            </a:r>
            <a:endParaRPr lang="zh-CN" altLang="en-US" dirty="0">
              <a:solidFill>
                <a:srgbClr val="FF0066"/>
              </a:solidFill>
            </a:endParaRPr>
          </a:p>
        </p:txBody>
      </p:sp>
      <p:sp>
        <p:nvSpPr>
          <p:cNvPr id="4" name="内容占位符 2"/>
          <p:cNvSpPr>
            <a:spLocks noGrp="1"/>
          </p:cNvSpPr>
          <p:nvPr>
            <p:ph idx="1"/>
          </p:nvPr>
        </p:nvSpPr>
        <p:spPr>
          <a:xfrm>
            <a:off x="1143000" y="1206500"/>
            <a:ext cx="7239000" cy="1628053"/>
          </a:xfrm>
        </p:spPr>
        <p:txBody>
          <a:bodyPr>
            <a:normAutofit fontScale="92500" lnSpcReduction="10000"/>
          </a:bodyPr>
          <a:lstStyle/>
          <a:p>
            <a:pPr marL="367756" indent="-320133">
              <a:lnSpc>
                <a:spcPct val="90000"/>
              </a:lnSpc>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r>
              <a:rPr lang="en-US" altLang="zh-CN" dirty="0">
                <a:solidFill>
                  <a:prstClr val="black"/>
                </a:solidFill>
                <a:latin typeface="Eras Medium ITC" pitchFamily="34" charset="0"/>
                <a:ea typeface="Verdana" pitchFamily="34" charset="0"/>
                <a:cs typeface="Verdana" pitchFamily="34" charset="0"/>
              </a:rPr>
              <a:t>:  </a:t>
            </a:r>
            <a:r>
              <a:rPr lang="en-US" altLang="zh-CN" b="1" dirty="0">
                <a:solidFill>
                  <a:srgbClr val="0033CC"/>
                </a:solidFill>
                <a:latin typeface="Eras Medium ITC" pitchFamily="34" charset="0"/>
                <a:ea typeface="Verdana" pitchFamily="34" charset="0"/>
                <a:cs typeface="Verdana" pitchFamily="34" charset="0"/>
              </a:rPr>
              <a:t>if</a:t>
            </a:r>
            <a:r>
              <a:rPr lang="en-US" altLang="zh-CN" dirty="0">
                <a:solidFill>
                  <a:prstClr val="black"/>
                </a:solidFill>
                <a:latin typeface="Eras Medium ITC" pitchFamily="34" charset="0"/>
                <a:ea typeface="Verdana" pitchFamily="34" charset="0"/>
                <a:cs typeface="Verdana" pitchFamily="34" charset="0"/>
              </a:rPr>
              <a:t>  </a:t>
            </a:r>
            <a:r>
              <a:rPr lang="en-US" altLang="zh-CN" sz="2000" dirty="0">
                <a:solidFill>
                  <a:prstClr val="black"/>
                </a:solidFill>
                <a:latin typeface="Eras Medium ITC" pitchFamily="34" charset="0"/>
                <a:ea typeface="Verdana" pitchFamily="34" charset="0"/>
                <a:cs typeface="Verdana" pitchFamily="34" charset="0"/>
              </a:rPr>
              <a:t>the </a:t>
            </a:r>
            <a:r>
              <a:rPr lang="en-US" altLang="zh-CN" sz="2000" dirty="0">
                <a:latin typeface="Eras Medium ITC" pitchFamily="34" charset="0"/>
                <a:ea typeface="Verdana" pitchFamily="34" charset="0"/>
                <a:cs typeface="Verdana" pitchFamily="34" charset="0"/>
              </a:rPr>
              <a:t>promise </a:t>
            </a:r>
            <a:r>
              <a:rPr lang="en-US" altLang="zh-CN" sz="2000" dirty="0">
                <a:solidFill>
                  <a:prstClr val="black"/>
                </a:solidFill>
                <a:latin typeface="Eras Medium ITC" pitchFamily="34" charset="0"/>
                <a:ea typeface="Verdana" pitchFamily="34" charset="0"/>
                <a:cs typeface="Verdana" pitchFamily="34" charset="0"/>
              </a:rPr>
              <a:t>still </a:t>
            </a:r>
            <a:r>
              <a:rPr lang="en-US" altLang="zh-CN" sz="2000" dirty="0">
                <a:solidFill>
                  <a:srgbClr val="FF0066"/>
                </a:solidFill>
                <a:latin typeface="Eras Medium ITC" pitchFamily="34" charset="0"/>
                <a:ea typeface="Verdana" pitchFamily="34" charset="0"/>
                <a:cs typeface="Verdana" pitchFamily="34" charset="0"/>
              </a:rPr>
              <a:t>holds</a:t>
            </a:r>
          </a:p>
          <a:p>
            <a:pPr marL="1865238" indent="-223564">
              <a:lnSpc>
                <a:spcPct val="90000"/>
              </a:lnSpc>
              <a:buClr>
                <a:srgbClr val="0033CC"/>
              </a:buClr>
              <a:buSzPct val="90000"/>
              <a:buFont typeface="+mj-lt"/>
              <a:buAutoNum type="arabicPeriod"/>
            </a:pPr>
            <a:r>
              <a:rPr lang="en-US" altLang="zh-CN" sz="2000" dirty="0">
                <a:solidFill>
                  <a:prstClr val="black"/>
                </a:solidFill>
                <a:latin typeface="Eras Medium ITC" pitchFamily="34" charset="0"/>
                <a:ea typeface="Verdana" pitchFamily="34" charset="0"/>
                <a:cs typeface="Verdana" pitchFamily="34" charset="0"/>
              </a:rPr>
              <a:t>register the value </a:t>
            </a:r>
            <a:r>
              <a:rPr lang="en-US" altLang="zh-CN" sz="2000" dirty="0">
                <a:solidFill>
                  <a:srgbClr val="FF0066"/>
                </a:solidFill>
                <a:latin typeface="Eras Medium ITC" pitchFamily="34" charset="0"/>
                <a:ea typeface="Verdana" pitchFamily="34" charset="0"/>
                <a:cs typeface="Verdana" pitchFamily="34" charset="0"/>
              </a:rPr>
              <a:t>V</a:t>
            </a:r>
          </a:p>
          <a:p>
            <a:pPr marL="1865238" indent="-223564">
              <a:lnSpc>
                <a:spcPct val="90000"/>
              </a:lnSpc>
              <a:buClr>
                <a:srgbClr val="0033CC"/>
              </a:buClr>
              <a:buSzPct val="90000"/>
              <a:buFont typeface="+mj-lt"/>
              <a:buAutoNum type="arabicPeriod"/>
            </a:pPr>
            <a:r>
              <a:rPr lang="en-US" altLang="zh-CN" sz="2000" dirty="0">
                <a:solidFill>
                  <a:prstClr val="black"/>
                </a:solidFill>
                <a:latin typeface="Eras Medium ITC" pitchFamily="34" charset="0"/>
                <a:ea typeface="Verdana" pitchFamily="34" charset="0"/>
                <a:cs typeface="Verdana" pitchFamily="34" charset="0"/>
              </a:rPr>
              <a:t>send </a:t>
            </a:r>
            <a:r>
              <a:rPr lang="en-US" altLang="zh-CN" sz="2000" dirty="0">
                <a:solidFill>
                  <a:srgbClr val="FF0066"/>
                </a:solidFill>
                <a:latin typeface="Eras Medium ITC" pitchFamily="34" charset="0"/>
                <a:ea typeface="Verdana" pitchFamily="34" charset="0"/>
                <a:cs typeface="Verdana" pitchFamily="34" charset="0"/>
              </a:rPr>
              <a:t>accepted message </a:t>
            </a:r>
            <a:r>
              <a:rPr lang="en-US" altLang="zh-CN" sz="2000" dirty="0">
                <a:solidFill>
                  <a:prstClr val="black"/>
                </a:solidFill>
                <a:latin typeface="Eras Medium ITC" pitchFamily="34" charset="0"/>
                <a:ea typeface="Verdana" pitchFamily="34" charset="0"/>
                <a:cs typeface="Verdana" pitchFamily="34" charset="0"/>
              </a:rPr>
              <a:t>to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Proposer/Learners</a:t>
            </a:r>
            <a:endParaRPr lang="en-US" altLang="zh-CN" sz="2000" dirty="0">
              <a:solidFill>
                <a:srgbClr val="FF0066"/>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a:p>
            <a:pPr marL="367756" indent="1129726">
              <a:lnSpc>
                <a:spcPct val="90000"/>
              </a:lnSpc>
              <a:buClr>
                <a:srgbClr val="FF0066"/>
              </a:buClr>
              <a:buNone/>
            </a:pPr>
            <a:r>
              <a:rPr lang="en-US" altLang="zh-CN" b="1" dirty="0">
                <a:solidFill>
                  <a:srgbClr val="0033CC"/>
                </a:solidFill>
                <a:latin typeface="Eras Medium ITC" pitchFamily="34" charset="0"/>
                <a:ea typeface="Verdana" pitchFamily="34" charset="0"/>
                <a:cs typeface="Verdana" pitchFamily="34" charset="0"/>
              </a:rPr>
              <a:t>else</a:t>
            </a:r>
            <a:r>
              <a:rPr lang="en-US" altLang="zh-CN" dirty="0">
                <a:solidFill>
                  <a:prstClr val="black"/>
                </a:solidFill>
                <a:latin typeface="Eras Medium ITC" pitchFamily="34" charset="0"/>
                <a:ea typeface="Verdana" pitchFamily="34" charset="0"/>
                <a:cs typeface="Verdana" pitchFamily="34" charset="0"/>
              </a:rPr>
              <a:t>  </a:t>
            </a:r>
            <a:r>
              <a:rPr lang="en-US" altLang="zh-CN" sz="2000" dirty="0">
                <a:solidFill>
                  <a:prstClr val="black"/>
                </a:solidFill>
                <a:latin typeface="Eras Medium ITC" pitchFamily="34" charset="0"/>
                <a:ea typeface="Verdana" pitchFamily="34" charset="0"/>
                <a:cs typeface="Verdana" pitchFamily="34" charset="0"/>
              </a:rPr>
              <a:t>ignore the message</a:t>
            </a:r>
          </a:p>
        </p:txBody>
      </p:sp>
      <p:grpSp>
        <p:nvGrpSpPr>
          <p:cNvPr id="5" name="Group 3"/>
          <p:cNvGrpSpPr/>
          <p:nvPr/>
        </p:nvGrpSpPr>
        <p:grpSpPr>
          <a:xfrm>
            <a:off x="3566314" y="3556000"/>
            <a:ext cx="1694148" cy="1089803"/>
            <a:chOff x="3276496" y="3419714"/>
            <a:chExt cx="1896936" cy="1201097"/>
          </a:xfrm>
        </p:grpSpPr>
        <p:sp>
          <p:nvSpPr>
            <p:cNvPr id="6" name="Cloud 4"/>
            <p:cNvSpPr/>
            <p:nvPr/>
          </p:nvSpPr>
          <p:spPr>
            <a:xfrm>
              <a:off x="3276496" y="3419714"/>
              <a:ext cx="1896936" cy="1201097"/>
            </a:xfrm>
            <a:prstGeom prst="cloud">
              <a:avLst/>
            </a:prstGeom>
            <a:solidFill>
              <a:schemeClr val="bg1"/>
            </a:solidFill>
            <a:ln w="3175">
              <a:solidFill>
                <a:schemeClr val="tx1">
                  <a:lumMod val="50000"/>
                  <a:lumOff val="50000"/>
                </a:schemeClr>
              </a:solidFill>
              <a:prstDash val="sysDot"/>
            </a:ln>
          </p:spPr>
          <p:style>
            <a:lnRef idx="1">
              <a:schemeClr val="accent5"/>
            </a:lnRef>
            <a:fillRef idx="2">
              <a:schemeClr val="accent5"/>
            </a:fillRef>
            <a:effectRef idx="1">
              <a:schemeClr val="accent5"/>
            </a:effectRef>
            <a:fontRef idx="minor">
              <a:schemeClr val="dk1"/>
            </a:fontRef>
          </p:style>
          <p:txBody>
            <a:bodyPr wrap="none" tIns="30000" bIns="30000" rtlCol="0" anchor="ctr"/>
            <a:lstStyle/>
            <a:p>
              <a:pPr algn="ctr" fontAlgn="base">
                <a:spcBef>
                  <a:spcPct val="0"/>
                </a:spcBef>
                <a:spcAft>
                  <a:spcPct val="0"/>
                </a:spcAft>
              </a:pPr>
              <a:endParaRPr lang="zh-CN" altLang="en-US" sz="1667">
                <a:solidFill>
                  <a:prstClr val="black"/>
                </a:solidFill>
                <a:latin typeface="Candara" pitchFamily="34" charset="0"/>
                <a:cs typeface="Verdana" pitchFamily="34" charset="0"/>
              </a:endParaRPr>
            </a:p>
          </p:txBody>
        </p:sp>
        <p:sp>
          <p:nvSpPr>
            <p:cNvPr id="7" name="Rectangle 5"/>
            <p:cNvSpPr/>
            <p:nvPr/>
          </p:nvSpPr>
          <p:spPr>
            <a:xfrm>
              <a:off x="3276497" y="3711007"/>
              <a:ext cx="1825835" cy="497434"/>
            </a:xfrm>
            <a:prstGeom prst="rect">
              <a:avLst/>
            </a:prstGeom>
          </p:spPr>
          <p:txBody>
            <a:bodyPr wrap="square">
              <a:spAutoFit/>
            </a:bodyPr>
            <a:lstStyle/>
            <a:p>
              <a:pPr algn="ctr" fontAlgn="base">
                <a:spcBef>
                  <a:spcPct val="0"/>
                </a:spcBef>
                <a:spcAft>
                  <a:spcPct val="0"/>
                </a:spcAft>
              </a:pPr>
              <a:r>
                <a:rPr lang="en-US" altLang="zh-CN" sz="2333" i="1" dirty="0">
                  <a:solidFill>
                    <a:prstClr val="white">
                      <a:lumMod val="65000"/>
                    </a:prstClr>
                  </a:solidFill>
                  <a:latin typeface="Candara" pitchFamily="34" charset="0"/>
                  <a:ea typeface="Verdana" pitchFamily="34" charset="0"/>
                  <a:cs typeface="Verdana" pitchFamily="34" charset="0"/>
                </a:rPr>
                <a:t>Network</a:t>
              </a:r>
              <a:endParaRPr lang="zh-CN" altLang="en-US" sz="2000" i="1" dirty="0">
                <a:solidFill>
                  <a:prstClr val="white">
                    <a:lumMod val="65000"/>
                  </a:prstClr>
                </a:solidFill>
                <a:latin typeface="Candara" pitchFamily="34" charset="0"/>
                <a:ea typeface="ＭＳ Ｐゴシック" charset="-128"/>
              </a:endParaRPr>
            </a:p>
          </p:txBody>
        </p:sp>
      </p:grpSp>
      <p:sp>
        <p:nvSpPr>
          <p:cNvPr id="8" name="Rounded Rectangle 6"/>
          <p:cNvSpPr/>
          <p:nvPr/>
        </p:nvSpPr>
        <p:spPr>
          <a:xfrm>
            <a:off x="1397000" y="3854000"/>
            <a:ext cx="870000" cy="420000"/>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9" name="Rounded Rectangle 7"/>
          <p:cNvSpPr/>
          <p:nvPr/>
        </p:nvSpPr>
        <p:spPr>
          <a:xfrm>
            <a:off x="4997500" y="3644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0" name="Rounded Rectangle 12"/>
          <p:cNvSpPr/>
          <p:nvPr/>
        </p:nvSpPr>
        <p:spPr>
          <a:xfrm>
            <a:off x="5124500" y="3771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1" name="Rounded Rectangle 13"/>
          <p:cNvSpPr/>
          <p:nvPr/>
        </p:nvSpPr>
        <p:spPr>
          <a:xfrm>
            <a:off x="5251500" y="3898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2" name="Rounded Rectangle 15"/>
          <p:cNvSpPr/>
          <p:nvPr/>
        </p:nvSpPr>
        <p:spPr>
          <a:xfrm>
            <a:off x="3791000" y="4762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3" name="Rectangle 16"/>
          <p:cNvSpPr/>
          <p:nvPr/>
        </p:nvSpPr>
        <p:spPr>
          <a:xfrm>
            <a:off x="2486815" y="2857500"/>
            <a:ext cx="4288686" cy="2540000"/>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4" name="Rectangle 20"/>
          <p:cNvSpPr/>
          <p:nvPr/>
        </p:nvSpPr>
        <p:spPr>
          <a:xfrm>
            <a:off x="5328812" y="4626040"/>
            <a:ext cx="1053494"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15" name="Straight Arrow Connector 21"/>
          <p:cNvCxnSpPr/>
          <p:nvPr/>
        </p:nvCxnSpPr>
        <p:spPr>
          <a:xfrm flipV="1">
            <a:off x="5932618" y="4356040"/>
            <a:ext cx="0" cy="270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0"/>
          <p:cNvGrpSpPr/>
          <p:nvPr/>
        </p:nvGrpSpPr>
        <p:grpSpPr>
          <a:xfrm>
            <a:off x="2677314" y="3067499"/>
            <a:ext cx="1260000" cy="420002"/>
            <a:chOff x="2298377" y="2842799"/>
            <a:chExt cx="1512000" cy="504002"/>
          </a:xfrm>
        </p:grpSpPr>
        <p:sp>
          <p:nvSpPr>
            <p:cNvPr id="17" name="Rounded Rectangle 9"/>
            <p:cNvSpPr/>
            <p:nvPr/>
          </p:nvSpPr>
          <p:spPr>
            <a:xfrm>
              <a:off x="2298377" y="2842800"/>
              <a:ext cx="1512000" cy="504001"/>
            </a:xfrm>
            <a:prstGeom prst="roundRect">
              <a:avLst/>
            </a:prstGeom>
            <a:solidFill>
              <a:srgbClr val="FF0066"/>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8" name="Rectangle 8"/>
            <p:cNvSpPr/>
            <p:nvPr/>
          </p:nvSpPr>
          <p:spPr>
            <a:xfrm>
              <a:off x="3630377" y="2842799"/>
              <a:ext cx="180000" cy="144000"/>
            </a:xfrm>
            <a:prstGeom prst="rect">
              <a:avLst/>
            </a:prstGeom>
            <a:solidFill>
              <a:schemeClr val="tx1"/>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endParaRPr lang="zh-CN" altLang="en-US" sz="2000" b="1">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grpSp>
      <p:cxnSp>
        <p:nvCxnSpPr>
          <p:cNvPr id="19" name="Straight Arrow Connector 14"/>
          <p:cNvCxnSpPr/>
          <p:nvPr/>
        </p:nvCxnSpPr>
        <p:spPr>
          <a:xfrm>
            <a:off x="3937315" y="3445898"/>
            <a:ext cx="1060186" cy="215206"/>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25"/>
          <p:cNvCxnSpPr/>
          <p:nvPr/>
        </p:nvCxnSpPr>
        <p:spPr>
          <a:xfrm>
            <a:off x="3937315" y="3487501"/>
            <a:ext cx="1187186" cy="396948"/>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7"/>
          <p:cNvCxnSpPr/>
          <p:nvPr/>
        </p:nvCxnSpPr>
        <p:spPr>
          <a:xfrm>
            <a:off x="3862315" y="3507001"/>
            <a:ext cx="1389186" cy="620499"/>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33"/>
          <p:cNvSpPr/>
          <p:nvPr/>
        </p:nvSpPr>
        <p:spPr>
          <a:xfrm>
            <a:off x="4282565" y="3175000"/>
            <a:ext cx="1225015"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accepted</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23" name="Straight Arrow Connector 24"/>
          <p:cNvCxnSpPr/>
          <p:nvPr/>
        </p:nvCxnSpPr>
        <p:spPr>
          <a:xfrm flipV="1">
            <a:off x="4997500" y="4064803"/>
            <a:ext cx="0" cy="824697"/>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6"/>
          <p:cNvCxnSpPr/>
          <p:nvPr/>
        </p:nvCxnSpPr>
        <p:spPr>
          <a:xfrm flipV="1">
            <a:off x="4997500" y="4191000"/>
            <a:ext cx="127000" cy="698500"/>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31"/>
          <p:cNvCxnSpPr/>
          <p:nvPr/>
        </p:nvCxnSpPr>
        <p:spPr>
          <a:xfrm flipV="1">
            <a:off x="4997500" y="4309305"/>
            <a:ext cx="262963" cy="580195"/>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38"/>
          <p:cNvSpPr/>
          <p:nvPr/>
        </p:nvSpPr>
        <p:spPr>
          <a:xfrm>
            <a:off x="3744577" y="4318000"/>
            <a:ext cx="1225015"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accepted</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sp>
        <p:nvSpPr>
          <p:cNvPr id="27" name="Rounded Rectangle 39"/>
          <p:cNvSpPr/>
          <p:nvPr/>
        </p:nvSpPr>
        <p:spPr>
          <a:xfrm>
            <a:off x="3918000" y="4889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28" name="Rectangle 45"/>
          <p:cNvSpPr/>
          <p:nvPr/>
        </p:nvSpPr>
        <p:spPr>
          <a:xfrm>
            <a:off x="5284077" y="5080000"/>
            <a:ext cx="3097923" cy="368363"/>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90000" bIns="30000">
            <a:spAutoFit/>
          </a:bodyPr>
          <a:lstStyle/>
          <a:p>
            <a:pPr marL="223564" indent="-223564" algn="ctr" fontAlgn="base">
              <a:spcBef>
                <a:spcPct val="0"/>
              </a:spcBef>
              <a:spcAft>
                <a:spcPct val="0"/>
              </a:spcAft>
            </a:pPr>
            <a:r>
              <a:rPr lang="en-US" altLang="zh-CN" sz="2000" dirty="0">
                <a:solidFill>
                  <a:prstClr val="black"/>
                </a:solidFill>
                <a:latin typeface="Eras Medium ITC" pitchFamily="34" charset="0"/>
                <a:ea typeface="ＭＳ Ｐゴシック" charset="-128"/>
              </a:rPr>
              <a:t>Ignore all proposals &lt; N</a:t>
            </a:r>
          </a:p>
        </p:txBody>
      </p:sp>
    </p:spTree>
    <p:extLst>
      <p:ext uri="{BB962C8B-B14F-4D97-AF65-F5344CB8AC3E}">
        <p14:creationId xmlns:p14="http://schemas.microsoft.com/office/powerpoint/2010/main" val="1412848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in Action: </a:t>
            </a:r>
            <a:r>
              <a:rPr lang="en-US" altLang="zh-CN" dirty="0">
                <a:solidFill>
                  <a:srgbClr val="FF0066"/>
                </a:solidFill>
              </a:rPr>
              <a:t>Phase 3 (Learn)</a:t>
            </a:r>
            <a:endParaRPr lang="zh-CN" altLang="en-US" dirty="0">
              <a:solidFill>
                <a:srgbClr val="FF0066"/>
              </a:solidFill>
            </a:endParaRPr>
          </a:p>
        </p:txBody>
      </p:sp>
      <p:sp>
        <p:nvSpPr>
          <p:cNvPr id="4" name="内容占位符 2"/>
          <p:cNvSpPr>
            <a:spLocks noGrp="1"/>
          </p:cNvSpPr>
          <p:nvPr>
            <p:ph idx="1"/>
          </p:nvPr>
        </p:nvSpPr>
        <p:spPr>
          <a:xfrm>
            <a:off x="1143000" y="1206500"/>
            <a:ext cx="6604000" cy="1333501"/>
          </a:xfrm>
        </p:spPr>
        <p:txBody>
          <a:bodyPr vert="horz" lIns="76200" tIns="38100" rIns="76200" bIns="38100" rtlCol="0">
            <a:normAutofit/>
          </a:bodyPr>
          <a:lstStyle/>
          <a:p>
            <a:pPr marL="1419433" indent="-1371810">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 </a:t>
            </a:r>
            <a:r>
              <a:rPr lang="en-US" altLang="zh-CN" dirty="0">
                <a:solidFill>
                  <a:prstClr val="black"/>
                </a:solidFill>
                <a:latin typeface="Eras Medium ITC" pitchFamily="34" charset="0"/>
                <a:ea typeface="Verdana" pitchFamily="34" charset="0"/>
                <a:cs typeface="Verdana" pitchFamily="34" charset="0"/>
              </a:rPr>
              <a:t>responds to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r>
              <a:rPr lang="en-US" altLang="zh-CN" dirty="0">
                <a:solidFill>
                  <a:prstClr val="black"/>
                </a:solidFill>
                <a:latin typeface="Eras Medium ITC" pitchFamily="34" charset="0"/>
                <a:ea typeface="Verdana" pitchFamily="34" charset="0"/>
                <a:cs typeface="Verdana" pitchFamily="34" charset="0"/>
              </a:rPr>
              <a:t> and/or take action on the request</a:t>
            </a:r>
          </a:p>
        </p:txBody>
      </p:sp>
      <p:grpSp>
        <p:nvGrpSpPr>
          <p:cNvPr id="5" name="Group 3"/>
          <p:cNvGrpSpPr/>
          <p:nvPr/>
        </p:nvGrpSpPr>
        <p:grpSpPr>
          <a:xfrm>
            <a:off x="3566314" y="3556000"/>
            <a:ext cx="1694148" cy="1089803"/>
            <a:chOff x="3276496" y="3419714"/>
            <a:chExt cx="1896936" cy="1201097"/>
          </a:xfrm>
        </p:grpSpPr>
        <p:sp>
          <p:nvSpPr>
            <p:cNvPr id="6" name="Cloud 4"/>
            <p:cNvSpPr/>
            <p:nvPr/>
          </p:nvSpPr>
          <p:spPr>
            <a:xfrm>
              <a:off x="3276496" y="3419714"/>
              <a:ext cx="1896936" cy="1201097"/>
            </a:xfrm>
            <a:prstGeom prst="cloud">
              <a:avLst/>
            </a:prstGeom>
            <a:solidFill>
              <a:schemeClr val="bg1"/>
            </a:solidFill>
            <a:ln w="3175">
              <a:solidFill>
                <a:schemeClr val="tx1">
                  <a:lumMod val="50000"/>
                  <a:lumOff val="50000"/>
                </a:schemeClr>
              </a:solidFill>
              <a:prstDash val="sysDot"/>
            </a:ln>
          </p:spPr>
          <p:style>
            <a:lnRef idx="1">
              <a:schemeClr val="accent5"/>
            </a:lnRef>
            <a:fillRef idx="2">
              <a:schemeClr val="accent5"/>
            </a:fillRef>
            <a:effectRef idx="1">
              <a:schemeClr val="accent5"/>
            </a:effectRef>
            <a:fontRef idx="minor">
              <a:schemeClr val="dk1"/>
            </a:fontRef>
          </p:style>
          <p:txBody>
            <a:bodyPr wrap="none" tIns="30000" bIns="30000" rtlCol="0" anchor="ctr"/>
            <a:lstStyle/>
            <a:p>
              <a:pPr algn="ctr" fontAlgn="base">
                <a:spcBef>
                  <a:spcPct val="0"/>
                </a:spcBef>
                <a:spcAft>
                  <a:spcPct val="0"/>
                </a:spcAft>
              </a:pPr>
              <a:endParaRPr lang="zh-CN" altLang="en-US" sz="1667">
                <a:solidFill>
                  <a:prstClr val="black"/>
                </a:solidFill>
                <a:latin typeface="Candara" pitchFamily="34" charset="0"/>
                <a:cs typeface="Verdana" pitchFamily="34" charset="0"/>
              </a:endParaRPr>
            </a:p>
          </p:txBody>
        </p:sp>
        <p:sp>
          <p:nvSpPr>
            <p:cNvPr id="7" name="Rectangle 5"/>
            <p:cNvSpPr/>
            <p:nvPr/>
          </p:nvSpPr>
          <p:spPr>
            <a:xfrm>
              <a:off x="3276497" y="3711007"/>
              <a:ext cx="1825835" cy="497434"/>
            </a:xfrm>
            <a:prstGeom prst="rect">
              <a:avLst/>
            </a:prstGeom>
          </p:spPr>
          <p:txBody>
            <a:bodyPr wrap="square">
              <a:spAutoFit/>
            </a:bodyPr>
            <a:lstStyle/>
            <a:p>
              <a:pPr algn="ctr" fontAlgn="base">
                <a:spcBef>
                  <a:spcPct val="0"/>
                </a:spcBef>
                <a:spcAft>
                  <a:spcPct val="0"/>
                </a:spcAft>
              </a:pPr>
              <a:r>
                <a:rPr lang="en-US" altLang="zh-CN" sz="2333" i="1" dirty="0">
                  <a:solidFill>
                    <a:prstClr val="white">
                      <a:lumMod val="65000"/>
                    </a:prstClr>
                  </a:solidFill>
                  <a:latin typeface="Candara" pitchFamily="34" charset="0"/>
                  <a:ea typeface="Verdana" pitchFamily="34" charset="0"/>
                  <a:cs typeface="Verdana" pitchFamily="34" charset="0"/>
                </a:rPr>
                <a:t>Network</a:t>
              </a:r>
              <a:endParaRPr lang="zh-CN" altLang="en-US" sz="2000" i="1" dirty="0">
                <a:solidFill>
                  <a:prstClr val="white">
                    <a:lumMod val="65000"/>
                  </a:prstClr>
                </a:solidFill>
                <a:latin typeface="Candara" pitchFamily="34" charset="0"/>
                <a:ea typeface="ＭＳ Ｐゴシック" charset="-128"/>
              </a:endParaRPr>
            </a:p>
          </p:txBody>
        </p:sp>
      </p:grpSp>
      <p:sp>
        <p:nvSpPr>
          <p:cNvPr id="8" name="Rounded Rectangle 6"/>
          <p:cNvSpPr/>
          <p:nvPr/>
        </p:nvSpPr>
        <p:spPr>
          <a:xfrm>
            <a:off x="1397000" y="3854000"/>
            <a:ext cx="870000" cy="420000"/>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9" name="Rounded Rectangle 7"/>
          <p:cNvSpPr/>
          <p:nvPr/>
        </p:nvSpPr>
        <p:spPr>
          <a:xfrm>
            <a:off x="4997500" y="3644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0" name="Rounded Rectangle 12"/>
          <p:cNvSpPr/>
          <p:nvPr/>
        </p:nvSpPr>
        <p:spPr>
          <a:xfrm>
            <a:off x="5124500" y="3771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1" name="Rounded Rectangle 13"/>
          <p:cNvSpPr/>
          <p:nvPr/>
        </p:nvSpPr>
        <p:spPr>
          <a:xfrm>
            <a:off x="5251500" y="3898000"/>
            <a:ext cx="1313521" cy="420000"/>
          </a:xfrm>
          <a:prstGeom prst="roundRect">
            <a:avLst/>
          </a:prstGeom>
          <a:solidFill>
            <a:srgbClr val="00B05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2" name="Rounded Rectangle 15"/>
          <p:cNvSpPr/>
          <p:nvPr/>
        </p:nvSpPr>
        <p:spPr>
          <a:xfrm>
            <a:off x="3791000" y="4762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3" name="Rectangle 16"/>
          <p:cNvSpPr/>
          <p:nvPr/>
        </p:nvSpPr>
        <p:spPr>
          <a:xfrm>
            <a:off x="2486815" y="2857500"/>
            <a:ext cx="4288686" cy="2540000"/>
          </a:xfrm>
          <a:prstGeom prst="rect">
            <a:avLst/>
          </a:prstGeom>
          <a:no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000">
              <a:solidFill>
                <a:prstClr val="white"/>
              </a:solidFill>
            </a:endParaRPr>
          </a:p>
        </p:txBody>
      </p:sp>
      <p:sp>
        <p:nvSpPr>
          <p:cNvPr id="14" name="Rectangle 20"/>
          <p:cNvSpPr/>
          <p:nvPr/>
        </p:nvSpPr>
        <p:spPr>
          <a:xfrm>
            <a:off x="5328812" y="4626040"/>
            <a:ext cx="1053494" cy="338554"/>
          </a:xfrm>
          <a:prstGeom prst="rect">
            <a:avLst/>
          </a:prstGeom>
        </p:spPr>
        <p:txBody>
          <a:bodyPr wrap="none">
            <a:spAutoFit/>
          </a:bodyPr>
          <a:lstStyle/>
          <a:p>
            <a:pPr algn="ctr" fontAlgn="base">
              <a:lnSpc>
                <a:spcPct val="80000"/>
              </a:lnSpc>
              <a:spcBef>
                <a:spcPct val="0"/>
              </a:spcBef>
              <a:spcAft>
                <a:spcPct val="0"/>
              </a:spcAft>
            </a:pP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quorum</a:t>
            </a:r>
            <a:endParaRPr lang="zh-CN" altLang="en-US" sz="2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endParaRPr>
          </a:p>
        </p:txBody>
      </p:sp>
      <p:cxnSp>
        <p:nvCxnSpPr>
          <p:cNvPr id="15" name="Straight Arrow Connector 21"/>
          <p:cNvCxnSpPr/>
          <p:nvPr/>
        </p:nvCxnSpPr>
        <p:spPr>
          <a:xfrm flipV="1">
            <a:off x="5932618" y="4356040"/>
            <a:ext cx="0" cy="2700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0"/>
          <p:cNvGrpSpPr/>
          <p:nvPr/>
        </p:nvGrpSpPr>
        <p:grpSpPr>
          <a:xfrm>
            <a:off x="2677314" y="3067499"/>
            <a:ext cx="1260000" cy="420002"/>
            <a:chOff x="2298377" y="2842799"/>
            <a:chExt cx="1512000" cy="504002"/>
          </a:xfrm>
        </p:grpSpPr>
        <p:sp>
          <p:nvSpPr>
            <p:cNvPr id="17" name="Rounded Rectangle 9"/>
            <p:cNvSpPr/>
            <p:nvPr/>
          </p:nvSpPr>
          <p:spPr>
            <a:xfrm>
              <a:off x="2298377" y="2842800"/>
              <a:ext cx="1512000" cy="504001"/>
            </a:xfrm>
            <a:prstGeom prst="roundRect">
              <a:avLst/>
            </a:prstGeom>
            <a:solidFill>
              <a:srgbClr val="FF0066"/>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18" name="Rectangle 8"/>
            <p:cNvSpPr/>
            <p:nvPr/>
          </p:nvSpPr>
          <p:spPr>
            <a:xfrm>
              <a:off x="3630377" y="2842799"/>
              <a:ext cx="180000" cy="144000"/>
            </a:xfrm>
            <a:prstGeom prst="rect">
              <a:avLst/>
            </a:prstGeom>
            <a:solidFill>
              <a:schemeClr val="tx1"/>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lIns="0" tIns="30000" rIns="0" bIns="0" rtlCol="0" anchor="ctr"/>
            <a:lstStyle/>
            <a:p>
              <a:pPr algn="ctr" fontAlgn="base">
                <a:lnSpc>
                  <a:spcPct val="80000"/>
                </a:lnSpc>
                <a:spcBef>
                  <a:spcPct val="0"/>
                </a:spcBef>
                <a:spcAft>
                  <a:spcPct val="0"/>
                </a:spcAft>
              </a:pPr>
              <a:endParaRPr lang="zh-CN" altLang="en-US" sz="2000" b="1">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grpSp>
      <p:sp>
        <p:nvSpPr>
          <p:cNvPr id="19" name="Rounded Rectangle 39"/>
          <p:cNvSpPr/>
          <p:nvPr/>
        </p:nvSpPr>
        <p:spPr>
          <a:xfrm>
            <a:off x="3918000" y="4889500"/>
            <a:ext cx="1170000" cy="420000"/>
          </a:xfrm>
          <a:prstGeom prst="roundRect">
            <a:avLst/>
          </a:prstGeom>
          <a:solidFill>
            <a:srgbClr val="FFC000"/>
          </a:solidFill>
          <a:ln w="28575">
            <a:solidFill>
              <a:schemeClr val="tx1"/>
            </a:solidFill>
          </a:ln>
        </p:spPr>
        <p:style>
          <a:lnRef idx="1">
            <a:schemeClr val="accent5"/>
          </a:lnRef>
          <a:fillRef idx="3">
            <a:schemeClr val="accent5"/>
          </a:fillRef>
          <a:effectRef idx="2">
            <a:schemeClr val="accent5"/>
          </a:effectRef>
          <a:fontRef idx="minor">
            <a:schemeClr val="lt1"/>
          </a:fontRef>
        </p:style>
        <p:txBody>
          <a:bodyPr wrap="none" lIns="0" tIns="30000" rIns="0" rtlCol="0" anchor="ctr"/>
          <a:lstStyle/>
          <a:p>
            <a:pPr algn="ctr" fontAlgn="base">
              <a:spcBef>
                <a:spcPct val="0"/>
              </a:spcBef>
              <a:spcAft>
                <a:spcPct val="0"/>
              </a:spcAft>
            </a:pPr>
            <a:r>
              <a:rPr lang="en-US" altLang="zh-CN"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Learner</a:t>
            </a:r>
            <a:endParaRPr lang="zh-CN" altLang="en-US" sz="2000" b="1" dirty="0">
              <a:solidFill>
                <a:prstClr val="white"/>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cxnSp>
        <p:nvCxnSpPr>
          <p:cNvPr id="20" name="Straight Arrow Connector 29"/>
          <p:cNvCxnSpPr/>
          <p:nvPr/>
        </p:nvCxnSpPr>
        <p:spPr>
          <a:xfrm>
            <a:off x="2243077" y="4274000"/>
            <a:ext cx="1619238" cy="615500"/>
          </a:xfrm>
          <a:prstGeom prst="straightConnector1">
            <a:avLst/>
          </a:prstGeom>
          <a:noFill/>
          <a:ln w="28575">
            <a:solidFill>
              <a:schemeClr val="tx1"/>
            </a:solidFill>
            <a:prstDash val="sysDot"/>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Rectangle 32"/>
          <p:cNvSpPr/>
          <p:nvPr/>
        </p:nvSpPr>
        <p:spPr>
          <a:xfrm>
            <a:off x="5284077" y="5080000"/>
            <a:ext cx="2843923" cy="676139"/>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90000" bIns="30000">
            <a:spAutoFit/>
          </a:bodyPr>
          <a:lstStyle/>
          <a:p>
            <a:pPr marL="223564" indent="-223564" algn="ctr" fontAlgn="base">
              <a:spcBef>
                <a:spcPct val="0"/>
              </a:spcBef>
              <a:spcAft>
                <a:spcPct val="0"/>
              </a:spcAft>
            </a:pPr>
            <a:r>
              <a:rPr lang="en-US" altLang="zh-CN" sz="2000" dirty="0">
                <a:solidFill>
                  <a:prstClr val="black"/>
                </a:solidFill>
                <a:latin typeface="Eras Medium ITC" pitchFamily="34" charset="0"/>
                <a:ea typeface="ＭＳ Ｐゴシック" charset="-128"/>
              </a:rPr>
              <a:t>Ignore all proposals &lt; N</a:t>
            </a:r>
          </a:p>
        </p:txBody>
      </p:sp>
    </p:spTree>
    <p:extLst>
      <p:ext uri="{BB962C8B-B14F-4D97-AF65-F5344CB8AC3E}">
        <p14:creationId xmlns:p14="http://schemas.microsoft.com/office/powerpoint/2010/main" val="17564871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Pseudo-code</a:t>
            </a:r>
            <a:endParaRPr lang="zh-CN" altLang="en-US" dirty="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1500" y="4191000"/>
            <a:ext cx="2100000" cy="12451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2"/>
          <p:cNvSpPr>
            <a:spLocks noGrp="1"/>
          </p:cNvSpPr>
          <p:nvPr>
            <p:ph idx="1"/>
          </p:nvPr>
        </p:nvSpPr>
        <p:spPr>
          <a:xfrm>
            <a:off x="1143000" y="1079501"/>
            <a:ext cx="7239000" cy="1920999"/>
          </a:xfrm>
        </p:spPr>
        <p:txBody>
          <a:bodyPr>
            <a:normAutofit fontScale="92500" lnSpcReduction="10000"/>
          </a:bodyPr>
          <a:lstStyle/>
          <a:p>
            <a:pPr marL="367756" indent="-320133">
              <a:lnSpc>
                <a:spcPct val="90000"/>
              </a:lnSpc>
              <a:buClr>
                <a:srgbClr val="FF0066"/>
              </a:buClr>
              <a:buNone/>
            </a:pPr>
            <a:r>
              <a:rPr lang="en-US" altLang="zh-CN" dirty="0">
                <a:solidFill>
                  <a:prstClr val="black"/>
                </a:solidFill>
                <a:latin typeface="Eras Medium ITC" pitchFamily="34" charset="0"/>
                <a:ea typeface="Verdana" pitchFamily="34" charset="0"/>
                <a:cs typeface="Verdana" pitchFamily="34" charset="0"/>
              </a:rPr>
              <a:t>A node decides to be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p>
          <a:p>
            <a:pPr marL="367756" indent="-320133">
              <a:lnSpc>
                <a:spcPct val="90000"/>
              </a:lnSpc>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choose </a:t>
            </a: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M</a:t>
            </a:r>
            <a:r>
              <a:rPr lang="en-US" altLang="zh-CN" b="1" baseline="-25000"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 &gt; </a:t>
            </a: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b="1" baseline="-25000"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h</a:t>
            </a:r>
          </a:p>
          <a:p>
            <a:pPr marL="367756" indent="-320133">
              <a:lnSpc>
                <a:spcPct val="90000"/>
              </a:lnSpc>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sends </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&lt;proposal, </a:t>
            </a: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M</a:t>
            </a:r>
            <a:r>
              <a:rPr lang="en-US" altLang="zh-CN" b="1" baseline="-25000"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n </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&gt;</a:t>
            </a:r>
            <a:r>
              <a:rPr lang="en-US" altLang="zh-CN" dirty="0">
                <a:latin typeface="Eras Medium ITC" pitchFamily="34" charset="0"/>
                <a:ea typeface="Verdana" pitchFamily="34" charset="0"/>
                <a:cs typeface="Verdana" pitchFamily="34" charset="0"/>
              </a:rPr>
              <a:t> </a:t>
            </a:r>
            <a:r>
              <a:rPr lang="en-US" altLang="zh-CN" dirty="0">
                <a:solidFill>
                  <a:prstClr val="black"/>
                </a:solidFill>
                <a:latin typeface="Eras Medium ITC" pitchFamily="34" charset="0"/>
                <a:ea typeface="Verdana" pitchFamily="34" charset="0"/>
                <a:cs typeface="Verdana" pitchFamily="34" charset="0"/>
              </a:rPr>
              <a:t>to all nodes</a:t>
            </a:r>
          </a:p>
          <a:p>
            <a:pPr marL="367756" indent="-320133">
              <a:lnSpc>
                <a:spcPct val="90000"/>
              </a:lnSpc>
              <a:buClr>
                <a:srgbClr val="FF0066"/>
              </a:buClr>
              <a:buNone/>
            </a:pPr>
            <a:endParaRPr lang="en-US" altLang="zh-CN" sz="333" dirty="0">
              <a:solidFill>
                <a:prstClr val="black"/>
              </a:solidFill>
              <a:latin typeface="Eras Medium ITC" pitchFamily="34" charset="0"/>
              <a:ea typeface="Verdana" pitchFamily="34" charset="0"/>
              <a:cs typeface="Verdana" pitchFamily="34" charset="0"/>
            </a:endParaRPr>
          </a:p>
          <a:p>
            <a:pPr marL="367756" indent="-320133">
              <a:lnSpc>
                <a:spcPct val="90000"/>
              </a:lnSpc>
              <a:buClr>
                <a:srgbClr val="FF0066"/>
              </a:buClr>
              <a:buNone/>
            </a:pP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Acceptor</a:t>
            </a:r>
            <a:r>
              <a:rPr lang="en-US" altLang="zh-CN" dirty="0">
                <a:solidFill>
                  <a:prstClr val="black"/>
                </a:solidFill>
                <a:latin typeface="Eras Medium ITC" pitchFamily="34" charset="0"/>
                <a:ea typeface="Verdana" pitchFamily="34" charset="0"/>
                <a:cs typeface="Verdana" pitchFamily="34" charset="0"/>
              </a:rPr>
              <a:t> receives </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&lt;proposal, </a:t>
            </a: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&gt;</a:t>
            </a:r>
            <a:endParaRPr lang="en-US" altLang="zh-CN" dirty="0">
              <a:latin typeface="Eras Medium ITC" pitchFamily="34" charset="0"/>
              <a:ea typeface="Verdana" pitchFamily="34" charset="0"/>
              <a:cs typeface="Verdana" pitchFamily="34" charset="0"/>
            </a:endParaRPr>
          </a:p>
          <a:p>
            <a:pPr marL="367756" indent="-320133">
              <a:lnSpc>
                <a:spcPct val="90000"/>
              </a:lnSpc>
              <a:buClr>
                <a:srgbClr val="FF0066"/>
              </a:buClr>
              <a:buNone/>
            </a:pPr>
            <a:endParaRPr lang="en-US" altLang="zh-CN" b="1" baseline="-25000" dirty="0">
              <a:solidFill>
                <a:prstClr val="black"/>
              </a:solidFill>
              <a:latin typeface="Eras Medium ITC" pitchFamily="34" charset="0"/>
              <a:ea typeface="Verdana" pitchFamily="34" charset="0"/>
              <a:cs typeface="Verdana" pitchFamily="34" charset="0"/>
            </a:endParaRPr>
          </a:p>
        </p:txBody>
      </p:sp>
      <p:sp>
        <p:nvSpPr>
          <p:cNvPr id="6" name="内容占位符 2"/>
          <p:cNvSpPr txBox="1">
            <a:spLocks/>
          </p:cNvSpPr>
          <p:nvPr/>
        </p:nvSpPr>
        <p:spPr>
          <a:xfrm>
            <a:off x="1587500" y="3019708"/>
            <a:ext cx="3429000" cy="1710000"/>
          </a:xfrm>
          <a:prstGeom prst="rect">
            <a:avLst/>
          </a:prstGeom>
          <a:ln w="3175">
            <a:solidFill>
              <a:schemeClr val="tx1"/>
            </a:solidFill>
            <a:prstDash val="sysDot"/>
          </a:ln>
        </p:spPr>
        <p:txBody>
          <a:bodyPr vert="horz" lIns="30000" tIns="30000" rIns="30000" bIns="30000" rtlCol="0" anchor="ctr" anchorCtr="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fontAlgn="base">
              <a:lnSpc>
                <a:spcPct val="80000"/>
              </a:lnSpc>
              <a:spcAft>
                <a:spcPct val="0"/>
              </a:spcAft>
              <a:buClr>
                <a:srgbClr val="FF0066"/>
              </a:buClr>
              <a:buNone/>
            </a:pPr>
            <a:r>
              <a:rPr lang="en-US" altLang="zh-CN" sz="2333" b="1" dirty="0">
                <a:solidFill>
                  <a:prstClr val="black"/>
                </a:solidFill>
                <a:latin typeface="Eras Medium ITC" pitchFamily="34" charset="0"/>
                <a:ea typeface="Verdana" pitchFamily="34" charset="0"/>
                <a:cs typeface="Verdana" pitchFamily="34" charset="0"/>
              </a:rPr>
              <a:t>if</a:t>
            </a:r>
            <a:r>
              <a:rPr lang="en-US" altLang="zh-CN" sz="2333"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 &lt; 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h</a:t>
            </a:r>
          </a:p>
          <a:p>
            <a:pPr marL="367756" indent="-320133" fontAlgn="base">
              <a:lnSpc>
                <a:spcPct val="80000"/>
              </a:lnSpc>
              <a:spcAft>
                <a:spcPct val="0"/>
              </a:spcAft>
              <a:buClr>
                <a:srgbClr val="FF0066"/>
              </a:buClr>
              <a:buNone/>
            </a:pPr>
            <a:r>
              <a:rPr lang="en-US" altLang="zh-CN" sz="2000" dirty="0">
                <a:solidFill>
                  <a:prstClr val="black"/>
                </a:solidFill>
                <a:latin typeface="Eras Medium ITC" pitchFamily="34" charset="0"/>
                <a:ea typeface="Verdana" pitchFamily="34" charset="0"/>
                <a:cs typeface="Verdana" pitchFamily="34" charset="0"/>
              </a:rPr>
              <a:t>	reply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&lt;promise-reject&gt;</a:t>
            </a:r>
          </a:p>
          <a:p>
            <a:pPr marL="367756" indent="-320133" fontAlgn="base">
              <a:lnSpc>
                <a:spcPct val="80000"/>
              </a:lnSpc>
              <a:spcAft>
                <a:spcPct val="0"/>
              </a:spcAft>
              <a:buClr>
                <a:srgbClr val="FF0066"/>
              </a:buClr>
              <a:buNone/>
            </a:pPr>
            <a:r>
              <a:rPr lang="en-US" altLang="zh-CN" sz="2333" b="1" dirty="0">
                <a:solidFill>
                  <a:prstClr val="black"/>
                </a:solidFill>
                <a:latin typeface="Eras Medium ITC" pitchFamily="34" charset="0"/>
                <a:ea typeface="Verdana" pitchFamily="34" charset="0"/>
                <a:cs typeface="Verdana" pitchFamily="34" charset="0"/>
              </a:rPr>
              <a:t>else  </a:t>
            </a:r>
          </a:p>
          <a:p>
            <a:pPr marL="367756" indent="-320133" fontAlgn="base">
              <a:lnSpc>
                <a:spcPct val="80000"/>
              </a:lnSpc>
              <a:spcAft>
                <a:spcPct val="0"/>
              </a:spcAft>
              <a:buClr>
                <a:srgbClr val="FF0066"/>
              </a:buClr>
              <a:buNone/>
            </a:pPr>
            <a:r>
              <a:rPr lang="en-US" altLang="zh-CN" sz="2000" b="1"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h</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 = N</a:t>
            </a:r>
          </a:p>
          <a:p>
            <a:pPr marL="367756" indent="-320133" fontAlgn="base">
              <a:lnSpc>
                <a:spcPct val="80000"/>
              </a:lnSpc>
              <a:spcAft>
                <a:spcPct val="0"/>
              </a:spcAft>
              <a:buClr>
                <a:srgbClr val="FF0066"/>
              </a:buClr>
              <a:buNone/>
            </a:pPr>
            <a:r>
              <a:rPr lang="en-US" altLang="zh-CN" sz="2000" dirty="0">
                <a:solidFill>
                  <a:prstClr val="black"/>
                </a:solidFill>
                <a:latin typeface="Eras Medium ITC" pitchFamily="34" charset="0"/>
                <a:ea typeface="Verdana" pitchFamily="34" charset="0"/>
                <a:cs typeface="Verdana" pitchFamily="34" charset="0"/>
              </a:rPr>
              <a:t>	reply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&lt;promise-ok,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&gt;</a:t>
            </a:r>
          </a:p>
        </p:txBody>
      </p:sp>
      <p:sp>
        <p:nvSpPr>
          <p:cNvPr id="7" name="Rectangle 47"/>
          <p:cNvSpPr/>
          <p:nvPr/>
        </p:nvSpPr>
        <p:spPr>
          <a:xfrm>
            <a:off x="4621500" y="3012430"/>
            <a:ext cx="3118852" cy="368363"/>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90000" bIns="30000">
            <a:spAutoFit/>
          </a:bodyPr>
          <a:lstStyle/>
          <a:p>
            <a:pPr marL="223564" indent="-223564" algn="ctr" fontAlgn="base">
              <a:spcBef>
                <a:spcPct val="0"/>
              </a:spcBef>
              <a:spcAft>
                <a:spcPct val="0"/>
              </a:spcAft>
            </a:pPr>
            <a:r>
              <a:rPr lang="en-US" altLang="zh-CN" sz="2000" dirty="0">
                <a:solidFill>
                  <a:prstClr val="black"/>
                </a:solidFill>
                <a:latin typeface="Eras Medium ITC" pitchFamily="34" charset="0"/>
                <a:ea typeface="ＭＳ Ｐゴシック" charset="-128"/>
              </a:rPr>
              <a:t>Ignore all proposals &lt; N</a:t>
            </a:r>
            <a:r>
              <a:rPr lang="en-US" altLang="zh-CN" sz="2000" baseline="-25000" dirty="0">
                <a:solidFill>
                  <a:prstClr val="black"/>
                </a:solidFill>
                <a:latin typeface="Eras Medium ITC" pitchFamily="34" charset="0"/>
                <a:ea typeface="ＭＳ Ｐゴシック" charset="-128"/>
              </a:rPr>
              <a:t>h</a:t>
            </a:r>
          </a:p>
        </p:txBody>
      </p:sp>
      <p:cxnSp>
        <p:nvCxnSpPr>
          <p:cNvPr id="8" name="Straight Connector 19"/>
          <p:cNvCxnSpPr/>
          <p:nvPr/>
        </p:nvCxnSpPr>
        <p:spPr>
          <a:xfrm>
            <a:off x="1206500" y="2353444"/>
            <a:ext cx="673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6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Pseudo-code</a:t>
            </a:r>
            <a:endParaRPr lang="zh-CN" altLang="en-US" dirty="0"/>
          </a:p>
        </p:txBody>
      </p:sp>
      <p:sp>
        <p:nvSpPr>
          <p:cNvPr id="4" name="内容占位符 2"/>
          <p:cNvSpPr>
            <a:spLocks noGrp="1"/>
          </p:cNvSpPr>
          <p:nvPr>
            <p:ph idx="1"/>
          </p:nvPr>
        </p:nvSpPr>
        <p:spPr>
          <a:xfrm>
            <a:off x="1143000" y="1079500"/>
            <a:ext cx="7239000" cy="2914681"/>
          </a:xfrm>
        </p:spPr>
        <p:txBody>
          <a:bodyPr>
            <a:normAutofit fontScale="92500" lnSpcReduction="20000"/>
          </a:bodyPr>
          <a:lstStyle/>
          <a:p>
            <a:pPr marL="367756" indent="-320133">
              <a:lnSpc>
                <a:spcPct val="90000"/>
              </a:lnSpc>
              <a:buClr>
                <a:srgbClr val="FF0066"/>
              </a:buClr>
              <a:buNone/>
            </a:pPr>
            <a:r>
              <a:rPr lang="en-US" altLang="zh-CN" dirty="0">
                <a:solidFill>
                  <a:prstClr val="black"/>
                </a:solidFill>
                <a:latin typeface="Eras Medium ITC" pitchFamily="34" charset="0"/>
                <a:ea typeface="Verdana" pitchFamily="34" charset="0"/>
                <a:cs typeface="Verdana" pitchFamily="34" charset="0"/>
              </a:rPr>
              <a:t>If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gets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promise-ok</a:t>
            </a:r>
            <a:r>
              <a:rPr lang="en-US" altLang="zh-CN" dirty="0">
                <a:solidFill>
                  <a:prstClr val="black"/>
                </a:solidFill>
                <a:latin typeface="Eras Medium ITC" pitchFamily="34" charset="0"/>
                <a:ea typeface="Verdana" pitchFamily="34" charset="0"/>
                <a:cs typeface="Verdana" pitchFamily="34" charset="0"/>
              </a:rPr>
              <a:t> from a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majority</a:t>
            </a:r>
          </a:p>
          <a:p>
            <a:pPr marL="367756" indent="-320133">
              <a:lnSpc>
                <a:spcPct val="90000"/>
              </a:lnSpc>
              <a:buClr>
                <a:srgbClr val="FF0066"/>
              </a:buClr>
              <a:buNone/>
            </a:pPr>
            <a:endParaRPr lang="en-US" altLang="zh-CN" sz="2167"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a:p>
            <a:pPr marL="367756" indent="-320133">
              <a:lnSpc>
                <a:spcPct val="90000"/>
              </a:lnSpc>
              <a:buClr>
                <a:srgbClr val="FF0066"/>
              </a:buClr>
              <a:buNone/>
            </a:pPr>
            <a:endParaRPr lang="en-US" altLang="zh-CN" sz="2167"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a:p>
            <a:pPr marL="367756" indent="-320133">
              <a:lnSpc>
                <a:spcPct val="90000"/>
              </a:lnSpc>
              <a:buClr>
                <a:srgbClr val="FF0066"/>
              </a:buClr>
              <a:buNone/>
            </a:pPr>
            <a:endParaRPr lang="en-US" altLang="zh-CN" sz="2167"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a:p>
            <a:pPr marL="367756" indent="-320133">
              <a:lnSpc>
                <a:spcPct val="90000"/>
              </a:lnSpc>
              <a:buClr>
                <a:srgbClr val="FF0066"/>
              </a:buClr>
              <a:buNone/>
            </a:pPr>
            <a:r>
              <a:rPr lang="en-US" altLang="zh-CN" dirty="0">
                <a:solidFill>
                  <a:prstClr val="black"/>
                </a:solidFill>
                <a:latin typeface="Eras Medium ITC" pitchFamily="34" charset="0"/>
                <a:ea typeface="Verdana" pitchFamily="34" charset="0"/>
                <a:cs typeface="Verdana" pitchFamily="34" charset="0"/>
              </a:rPr>
              <a:t>If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fails to get majority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promise-ok</a:t>
            </a:r>
            <a:endParaRPr lang="en-US" altLang="zh-CN" dirty="0">
              <a:solidFill>
                <a:prstClr val="black"/>
              </a:solidFill>
              <a:latin typeface="Eras Medium ITC" pitchFamily="34" charset="0"/>
              <a:ea typeface="Verdana" pitchFamily="34" charset="0"/>
              <a:cs typeface="Verdana" pitchFamily="34" charset="0"/>
            </a:endParaRPr>
          </a:p>
          <a:p>
            <a:pPr marL="367756" indent="-320133">
              <a:lnSpc>
                <a:spcPct val="90000"/>
              </a:lnSpc>
              <a:buClr>
                <a:srgbClr val="FF0066"/>
              </a:buClr>
              <a:buNone/>
            </a:pPr>
            <a:endParaRPr lang="en-US" altLang="zh-CN" sz="3000" dirty="0">
              <a:solidFill>
                <a:prstClr val="black"/>
              </a:solidFill>
              <a:latin typeface="Eras Medium ITC" pitchFamily="34" charset="0"/>
              <a:ea typeface="Verdana" pitchFamily="34" charset="0"/>
              <a:cs typeface="Verdana" pitchFamily="34" charset="0"/>
            </a:endParaRPr>
          </a:p>
          <a:p>
            <a:pPr marL="367756" indent="-320133">
              <a:lnSpc>
                <a:spcPct val="90000"/>
              </a:lnSpc>
              <a:buClr>
                <a:srgbClr val="FF0066"/>
              </a:buClr>
              <a:buNone/>
            </a:pPr>
            <a:r>
              <a:rPr lang="en-US" altLang="zh-CN" dirty="0">
                <a:solidFill>
                  <a:prstClr val="black"/>
                </a:solidFill>
                <a:latin typeface="Eras Medium ITC" pitchFamily="34" charset="0"/>
                <a:ea typeface="Verdana" pitchFamily="34" charset="0"/>
                <a:cs typeface="Verdana" pitchFamily="34" charset="0"/>
              </a:rPr>
              <a:t>Upon receiving </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&lt;accept, </a:t>
            </a: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 </a:t>
            </a: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&gt;</a:t>
            </a:r>
          </a:p>
          <a:p>
            <a:pPr marL="367756" indent="-320133">
              <a:lnSpc>
                <a:spcPct val="90000"/>
              </a:lnSpc>
              <a:buClr>
                <a:srgbClr val="FF0066"/>
              </a:buClr>
              <a:buNone/>
            </a:pPr>
            <a:endParaRPr lang="en-US" altLang="zh-CN" b="1" baseline="-25000" dirty="0">
              <a:solidFill>
                <a:prstClr val="black"/>
              </a:solidFill>
              <a:latin typeface="Eras Medium ITC" pitchFamily="34" charset="0"/>
              <a:ea typeface="Verdana" pitchFamily="34" charset="0"/>
              <a:cs typeface="Verdana" pitchFamily="34" charset="0"/>
            </a:endParaRPr>
          </a:p>
        </p:txBody>
      </p:sp>
      <p:sp>
        <p:nvSpPr>
          <p:cNvPr id="5" name="内容占位符 2"/>
          <p:cNvSpPr txBox="1">
            <a:spLocks/>
          </p:cNvSpPr>
          <p:nvPr/>
        </p:nvSpPr>
        <p:spPr>
          <a:xfrm>
            <a:off x="1587500" y="3955812"/>
            <a:ext cx="3175000" cy="1710000"/>
          </a:xfrm>
          <a:prstGeom prst="rect">
            <a:avLst/>
          </a:prstGeom>
          <a:ln w="3175">
            <a:solidFill>
              <a:schemeClr val="tx1"/>
            </a:solidFill>
            <a:prstDash val="sysDot"/>
          </a:ln>
        </p:spPr>
        <p:txBody>
          <a:bodyPr vert="horz" lIns="30000" tIns="30000" rIns="30000" bIns="30000" rtlCol="0" anchor="ctr" anchorCtr="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fontAlgn="base">
              <a:lnSpc>
                <a:spcPct val="80000"/>
              </a:lnSpc>
              <a:spcAft>
                <a:spcPct val="0"/>
              </a:spcAft>
              <a:buClr>
                <a:srgbClr val="FF0066"/>
              </a:buClr>
              <a:buNone/>
            </a:pPr>
            <a:r>
              <a:rPr lang="en-US" altLang="zh-CN" sz="2333" b="1" dirty="0">
                <a:solidFill>
                  <a:prstClr val="black"/>
                </a:solidFill>
                <a:latin typeface="Eras Medium ITC" pitchFamily="34" charset="0"/>
                <a:ea typeface="Verdana" pitchFamily="34" charset="0"/>
                <a:cs typeface="Verdana" pitchFamily="34" charset="0"/>
              </a:rPr>
              <a:t>if</a:t>
            </a:r>
            <a:r>
              <a:rPr lang="en-US" altLang="zh-CN" sz="2333"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 &lt; 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h</a:t>
            </a:r>
          </a:p>
          <a:p>
            <a:pPr marL="367756" indent="-320133" fontAlgn="base">
              <a:lnSpc>
                <a:spcPct val="80000"/>
              </a:lnSpc>
              <a:spcAft>
                <a:spcPct val="0"/>
              </a:spcAft>
              <a:buClr>
                <a:srgbClr val="FF0066"/>
              </a:buClr>
              <a:buNone/>
            </a:pPr>
            <a:r>
              <a:rPr lang="en-US" altLang="zh-CN" sz="2000" dirty="0">
                <a:solidFill>
                  <a:prstClr val="black"/>
                </a:solidFill>
                <a:latin typeface="Eras Medium ITC" pitchFamily="34" charset="0"/>
                <a:ea typeface="Verdana" pitchFamily="34" charset="0"/>
                <a:cs typeface="Verdana" pitchFamily="34" charset="0"/>
              </a:rPr>
              <a:t>	reply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&lt;accept-reject&gt;</a:t>
            </a:r>
          </a:p>
          <a:p>
            <a:pPr marL="367756" indent="-320133" fontAlgn="base">
              <a:lnSpc>
                <a:spcPct val="80000"/>
              </a:lnSpc>
              <a:spcAft>
                <a:spcPct val="0"/>
              </a:spcAft>
              <a:buClr>
                <a:srgbClr val="FF0066"/>
              </a:buClr>
              <a:buNone/>
            </a:pPr>
            <a:r>
              <a:rPr lang="en-US" altLang="zh-CN" sz="2333" b="1" dirty="0">
                <a:solidFill>
                  <a:prstClr val="black"/>
                </a:solidFill>
                <a:latin typeface="Eras Medium ITC" pitchFamily="34" charset="0"/>
                <a:ea typeface="Verdana" pitchFamily="34" charset="0"/>
                <a:cs typeface="Verdana" pitchFamily="34" charset="0"/>
              </a:rPr>
              <a:t>else  </a:t>
            </a:r>
          </a:p>
          <a:p>
            <a:pPr marL="367756" indent="-320133" fontAlgn="base">
              <a:lnSpc>
                <a:spcPct val="80000"/>
              </a:lnSpc>
              <a:spcAft>
                <a:spcPct val="0"/>
              </a:spcAft>
              <a:buClr>
                <a:srgbClr val="FF0066"/>
              </a:buClr>
              <a:buNone/>
            </a:pPr>
            <a:r>
              <a:rPr lang="en-US" altLang="zh-CN" sz="2000" b="1"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 = N</a:t>
            </a:r>
            <a:r>
              <a:rPr lang="en-US" altLang="zh-CN" sz="2000"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 = V</a:t>
            </a:r>
            <a:r>
              <a:rPr lang="en-US" altLang="zh-CN" sz="2000"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latin typeface="Eras Medium ITC" pitchFamily="34" charset="0"/>
                <a:ea typeface="Verdana" pitchFamily="34" charset="0"/>
                <a:cs typeface="Verdana" pitchFamily="34" charset="0"/>
              </a:rPr>
              <a:t>N</a:t>
            </a:r>
            <a:r>
              <a:rPr lang="en-US" altLang="zh-CN" sz="2000" b="1" baseline="-25000" dirty="0">
                <a:solidFill>
                  <a:prstClr val="black"/>
                </a:solidFill>
                <a:latin typeface="Eras Medium ITC" pitchFamily="34" charset="0"/>
                <a:ea typeface="Verdana" pitchFamily="34" charset="0"/>
                <a:cs typeface="Verdana" pitchFamily="34" charset="0"/>
              </a:rPr>
              <a:t>h</a:t>
            </a:r>
            <a:r>
              <a:rPr lang="en-US" altLang="zh-CN" sz="2000" b="1" dirty="0">
                <a:solidFill>
                  <a:prstClr val="black"/>
                </a:solidFill>
                <a:latin typeface="Eras Medium ITC" pitchFamily="34" charset="0"/>
                <a:ea typeface="Verdana" pitchFamily="34" charset="0"/>
                <a:cs typeface="Verdana" pitchFamily="34" charset="0"/>
              </a:rPr>
              <a:t> = N</a:t>
            </a:r>
            <a:r>
              <a:rPr lang="en-US" altLang="zh-CN" sz="2000" dirty="0">
                <a:solidFill>
                  <a:prstClr val="black"/>
                </a:solidFill>
                <a:latin typeface="Eras Medium ITC" pitchFamily="34" charset="0"/>
                <a:ea typeface="Verdana" pitchFamily="34" charset="0"/>
                <a:cs typeface="Verdana" pitchFamily="34" charset="0"/>
              </a:rPr>
              <a:t>;</a:t>
            </a:r>
          </a:p>
          <a:p>
            <a:pPr marL="367756" indent="-320133" fontAlgn="base">
              <a:lnSpc>
                <a:spcPct val="80000"/>
              </a:lnSpc>
              <a:spcAft>
                <a:spcPct val="0"/>
              </a:spcAft>
              <a:buClr>
                <a:srgbClr val="FF0066"/>
              </a:buClr>
              <a:buNone/>
            </a:pPr>
            <a:r>
              <a:rPr lang="en-US" altLang="zh-CN" sz="2000" dirty="0">
                <a:solidFill>
                  <a:prstClr val="black"/>
                </a:solidFill>
                <a:latin typeface="Eras Medium ITC" pitchFamily="34" charset="0"/>
                <a:ea typeface="Verdana" pitchFamily="34" charset="0"/>
                <a:cs typeface="Verdana" pitchFamily="34" charset="0"/>
              </a:rPr>
              <a:t>	reply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&lt;accept-ok&gt;</a:t>
            </a:r>
          </a:p>
        </p:txBody>
      </p:sp>
      <p:sp>
        <p:nvSpPr>
          <p:cNvPr id="6" name="内容占位符 2"/>
          <p:cNvSpPr txBox="1">
            <a:spLocks/>
          </p:cNvSpPr>
          <p:nvPr/>
        </p:nvSpPr>
        <p:spPr>
          <a:xfrm>
            <a:off x="1587500" y="1490000"/>
            <a:ext cx="4890000" cy="1050000"/>
          </a:xfrm>
          <a:prstGeom prst="rect">
            <a:avLst/>
          </a:prstGeom>
          <a:ln w="3175">
            <a:solidFill>
              <a:schemeClr val="tx1"/>
            </a:solidFill>
            <a:prstDash val="sysDot"/>
          </a:ln>
        </p:spPr>
        <p:txBody>
          <a:bodyPr vert="horz" lIns="30000" tIns="30000" rIns="30000" bIns="30000" rtlCol="0" anchor="ctr" anchorCtr="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fontAlgn="base">
              <a:lnSpc>
                <a:spcPct val="80000"/>
              </a:lnSpc>
              <a:spcAft>
                <a:spcPct val="0"/>
              </a:spcAft>
              <a:buClr>
                <a:srgbClr val="FF0066"/>
              </a:buClr>
              <a:buNone/>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sz="2000"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t>
            </a:r>
            <a:r>
              <a:rPr lang="en-US" altLang="zh-CN" sz="2000" dirty="0">
                <a:solidFill>
                  <a:prstClr val="black"/>
                </a:solidFill>
                <a:latin typeface="Eras Medium ITC" pitchFamily="34" charset="0"/>
                <a:ea typeface="Verdana" pitchFamily="34" charset="0"/>
                <a:cs typeface="Verdana" pitchFamily="34" charset="0"/>
              </a:rPr>
              <a:t> non-empty value (highest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a:t>
            </a:r>
            <a:r>
              <a:rPr lang="en-US" altLang="zh-CN" sz="2000" dirty="0">
                <a:solidFill>
                  <a:prstClr val="black"/>
                </a:solidFill>
                <a:latin typeface="Eras Medium ITC" pitchFamily="34" charset="0"/>
                <a:ea typeface="Verdana" pitchFamily="34" charset="0"/>
                <a:cs typeface="Verdana" pitchFamily="34" charset="0"/>
              </a:rPr>
              <a:t> received)</a:t>
            </a:r>
          </a:p>
          <a:p>
            <a:pPr marL="367756" indent="-320133" fontAlgn="base">
              <a:lnSpc>
                <a:spcPct val="80000"/>
              </a:lnSpc>
              <a:spcAft>
                <a:spcPct val="0"/>
              </a:spcAft>
              <a:buClr>
                <a:srgbClr val="FF0066"/>
              </a:buClr>
              <a:buNone/>
            </a:pPr>
            <a:r>
              <a:rPr lang="en-US" altLang="zh-CN" sz="2333" b="1" dirty="0">
                <a:solidFill>
                  <a:prstClr val="black"/>
                </a:solidFill>
                <a:latin typeface="Eras Medium ITC" pitchFamily="34" charset="0"/>
                <a:ea typeface="Verdana" pitchFamily="34" charset="0"/>
                <a:cs typeface="Verdana" pitchFamily="34" charset="0"/>
              </a:rPr>
              <a:t>if </a:t>
            </a:r>
            <a:r>
              <a:rPr lang="en-US" altLang="zh-CN" sz="2000" b="1" dirty="0">
                <a:solidFill>
                  <a:prstClr val="black"/>
                </a:solidFill>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 = null</a:t>
            </a:r>
            <a:r>
              <a:rPr lang="en-US" altLang="zh-CN" sz="2000" dirty="0">
                <a:solidFill>
                  <a:prstClr val="black"/>
                </a:solidFill>
                <a:latin typeface="Eras Medium ITC" pitchFamily="34" charset="0"/>
                <a:ea typeface="Verdana" pitchFamily="34" charset="0"/>
                <a:cs typeface="Verdana" pitchFamily="34" charset="0"/>
              </a:rPr>
              <a:t>, then Leader can pick any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sz="2000" dirty="0">
                <a:solidFill>
                  <a:prstClr val="black"/>
                </a:solidFill>
                <a:latin typeface="Eras Medium ITC" pitchFamily="34" charset="0"/>
                <a:ea typeface="Verdana" pitchFamily="34" charset="0"/>
                <a:cs typeface="Verdana" pitchFamily="34" charset="0"/>
              </a:rPr>
              <a:t> </a:t>
            </a:r>
          </a:p>
          <a:p>
            <a:pPr marL="367756" indent="-320133" fontAlgn="base">
              <a:lnSpc>
                <a:spcPct val="80000"/>
              </a:lnSpc>
              <a:spcAft>
                <a:spcPct val="0"/>
              </a:spcAft>
              <a:buClr>
                <a:srgbClr val="FF0066"/>
              </a:buClr>
              <a:buNone/>
            </a:pPr>
            <a:r>
              <a:rPr lang="en-US" altLang="zh-CN" sz="2000" dirty="0">
                <a:solidFill>
                  <a:prstClr val="black"/>
                </a:solidFill>
                <a:latin typeface="Eras Medium ITC" pitchFamily="34" charset="0"/>
                <a:ea typeface="Verdana" pitchFamily="34" charset="0"/>
                <a:cs typeface="Verdana" pitchFamily="34" charset="0"/>
              </a:rPr>
              <a:t>send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&lt;accept,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M</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n</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&gt;</a:t>
            </a:r>
            <a:r>
              <a:rPr lang="en-US" altLang="zh-CN" sz="2000" dirty="0">
                <a:solidFill>
                  <a:prstClr val="black"/>
                </a:solidFill>
                <a:latin typeface="Eras Medium ITC" pitchFamily="34" charset="0"/>
                <a:ea typeface="Verdana" pitchFamily="34" charset="0"/>
                <a:cs typeface="Verdana" pitchFamily="34" charset="0"/>
              </a:rPr>
              <a:t> to all nodes</a:t>
            </a:r>
          </a:p>
        </p:txBody>
      </p:sp>
      <p:pic>
        <p:nvPicPr>
          <p:cNvPr id="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1500" y="4191000"/>
            <a:ext cx="2100000" cy="1245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2"/>
          <p:cNvSpPr txBox="1">
            <a:spLocks/>
          </p:cNvSpPr>
          <p:nvPr/>
        </p:nvSpPr>
        <p:spPr>
          <a:xfrm>
            <a:off x="1587500" y="2984500"/>
            <a:ext cx="2730500" cy="360000"/>
          </a:xfrm>
          <a:prstGeom prst="rect">
            <a:avLst/>
          </a:prstGeom>
          <a:ln w="3175">
            <a:solidFill>
              <a:schemeClr val="tx1"/>
            </a:solidFill>
            <a:prstDash val="sysDot"/>
          </a:ln>
        </p:spPr>
        <p:txBody>
          <a:bodyPr vert="horz" lIns="30000" tIns="30000" rIns="30000" bIns="30000" rtlCol="0" anchor="ctr" anchorCtr="0">
            <a:normAutofit/>
          </a:bodyPr>
          <a:lstStyle>
            <a:defPPr>
              <a:defRPr lang="en-US"/>
            </a:defPPr>
            <a:lvl1pPr marL="441325" indent="-384175" defTabSz="914400" eaLnBrk="1" latinLnBrk="0" hangingPunct="1">
              <a:lnSpc>
                <a:spcPct val="80000"/>
              </a:lnSpc>
              <a:spcBef>
                <a:spcPct val="20000"/>
              </a:spcBef>
              <a:buClr>
                <a:srgbClr val="FF0066"/>
              </a:buClr>
              <a:buFont typeface="Arial" pitchFamily="34" charset="0"/>
              <a:buNone/>
              <a:defRPr b="1">
                <a:effectLst>
                  <a:outerShdw blurRad="38100" dist="38100" dir="2700000" algn="tl">
                    <a:srgbClr val="000000">
                      <a:alpha val="43137"/>
                    </a:srgbClr>
                  </a:outerShdw>
                </a:effectLst>
                <a:latin typeface="Eras Medium ITC" pitchFamily="34" charset="0"/>
                <a:ea typeface="Verdana" pitchFamily="34" charset="0"/>
                <a:cs typeface="Verdana" pitchFamily="34" charset="0"/>
              </a:defRPr>
            </a:lvl1pPr>
            <a:lvl2pPr marL="742950" indent="-285750" defTabSz="914400" eaLnBrk="1" latinLnBrk="0" hangingPunct="1">
              <a:spcBef>
                <a:spcPct val="20000"/>
              </a:spcBef>
              <a:buFont typeface="Arial" pitchFamily="34" charset="0"/>
              <a:buChar char="–"/>
              <a:defRPr>
                <a:latin typeface="Arial"/>
                <a:ea typeface="+mn-ea"/>
                <a:cs typeface="Arial"/>
              </a:defRPr>
            </a:lvl2pPr>
            <a:lvl3pPr marL="1143000" indent="-228600" defTabSz="914400" eaLnBrk="1" latinLnBrk="0" hangingPunct="1">
              <a:spcBef>
                <a:spcPct val="20000"/>
              </a:spcBef>
              <a:buFont typeface="Arial" pitchFamily="34" charset="0"/>
              <a:buChar char="•"/>
              <a:defRPr sz="2000">
                <a:latin typeface="Arial"/>
                <a:ea typeface="+mn-ea"/>
                <a:cs typeface="Arial"/>
              </a:defRPr>
            </a:lvl3pPr>
            <a:lvl4pPr marL="1600200" indent="-228600" defTabSz="914400" eaLnBrk="1" latinLnBrk="0" hangingPunct="1">
              <a:spcBef>
                <a:spcPct val="20000"/>
              </a:spcBef>
              <a:buFont typeface="Arial" pitchFamily="34" charset="0"/>
              <a:buChar char="–"/>
              <a:defRPr sz="1800">
                <a:latin typeface="Arial"/>
                <a:ea typeface="+mn-ea"/>
                <a:cs typeface="Arial"/>
              </a:defRPr>
            </a:lvl4pPr>
            <a:lvl5pPr marL="2057400" indent="-228600" defTabSz="914400" eaLnBrk="1" latinLnBrk="0" hangingPunct="1">
              <a:spcBef>
                <a:spcPct val="20000"/>
              </a:spcBef>
              <a:buFont typeface="Arial" pitchFamily="34" charset="0"/>
              <a:buChar char="»"/>
              <a:defRPr sz="1800">
                <a:latin typeface="Arial"/>
                <a:ea typeface="+mn-ea"/>
                <a:cs typeface="Arial"/>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fontAlgn="base">
              <a:spcAft>
                <a:spcPct val="0"/>
              </a:spcAft>
            </a:pPr>
            <a:r>
              <a:rPr lang="en-US" altLang="zh-CN" sz="2000" b="0" dirty="0">
                <a:solidFill>
                  <a:prstClr val="black"/>
                </a:solidFill>
                <a:effectLst/>
              </a:rPr>
              <a:t>delay and </a:t>
            </a:r>
            <a:r>
              <a:rPr lang="en-US" altLang="zh-CN" sz="2000" b="0" dirty="0">
                <a:solidFill>
                  <a:prstClr val="black"/>
                </a:solidFill>
              </a:rPr>
              <a:t>restart</a:t>
            </a:r>
            <a:r>
              <a:rPr lang="en-US" altLang="zh-CN" sz="2000" b="0" dirty="0">
                <a:solidFill>
                  <a:prstClr val="black"/>
                </a:solidFill>
                <a:effectLst/>
              </a:rPr>
              <a:t> Paxos</a:t>
            </a:r>
          </a:p>
        </p:txBody>
      </p:sp>
      <p:cxnSp>
        <p:nvCxnSpPr>
          <p:cNvPr id="9" name="Straight Connector 49"/>
          <p:cNvCxnSpPr/>
          <p:nvPr/>
        </p:nvCxnSpPr>
        <p:spPr>
          <a:xfrm>
            <a:off x="1206500" y="3429000"/>
            <a:ext cx="673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4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Pseudo-code</a:t>
            </a:r>
            <a:endParaRPr lang="zh-CN" altLang="en-US" dirty="0"/>
          </a:p>
        </p:txBody>
      </p:sp>
      <p:sp>
        <p:nvSpPr>
          <p:cNvPr id="4" name="内容占位符 2"/>
          <p:cNvSpPr>
            <a:spLocks noGrp="1"/>
          </p:cNvSpPr>
          <p:nvPr>
            <p:ph idx="1"/>
          </p:nvPr>
        </p:nvSpPr>
        <p:spPr>
          <a:xfrm>
            <a:off x="1143000" y="1345332"/>
            <a:ext cx="7605464" cy="2648849"/>
          </a:xfrm>
        </p:spPr>
        <p:txBody>
          <a:bodyPr>
            <a:normAutofit/>
          </a:bodyPr>
          <a:lstStyle/>
          <a:p>
            <a:pPr marL="367756" indent="-320133">
              <a:lnSpc>
                <a:spcPct val="90000"/>
              </a:lnSpc>
              <a:buClr>
                <a:srgbClr val="FF0066"/>
              </a:buClr>
              <a:buNone/>
            </a:pPr>
            <a:r>
              <a:rPr lang="en-US" altLang="zh-CN" dirty="0">
                <a:solidFill>
                  <a:prstClr val="black"/>
                </a:solidFill>
                <a:latin typeface="Eras Medium ITC" pitchFamily="34" charset="0"/>
                <a:ea typeface="Verdana" pitchFamily="34" charset="0"/>
                <a:cs typeface="Verdana" pitchFamily="34" charset="0"/>
              </a:rPr>
              <a:t>If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gets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accept-ok</a:t>
            </a:r>
            <a:r>
              <a:rPr lang="en-US" altLang="zh-CN" dirty="0">
                <a:solidFill>
                  <a:prstClr val="black"/>
                </a:solidFill>
                <a:latin typeface="Eras Medium ITC" pitchFamily="34" charset="0"/>
                <a:ea typeface="Verdana" pitchFamily="34" charset="0"/>
                <a:cs typeface="Verdana" pitchFamily="34" charset="0"/>
              </a:rPr>
              <a:t> from a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majority</a:t>
            </a:r>
          </a:p>
          <a:p>
            <a:pPr marL="367756" indent="-320133">
              <a:lnSpc>
                <a:spcPct val="90000"/>
              </a:lnSpc>
              <a:buClr>
                <a:srgbClr val="FF0066"/>
              </a:buClr>
              <a:buNone/>
            </a:pPr>
            <a:endParaRPr lang="en-US" altLang="zh-CN" sz="2667"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a:p>
            <a:pPr marL="367756" indent="-320133">
              <a:lnSpc>
                <a:spcPct val="90000"/>
              </a:lnSpc>
              <a:buClr>
                <a:srgbClr val="FF0066"/>
              </a:buClr>
              <a:buNone/>
            </a:pPr>
            <a:r>
              <a:rPr lang="en-US" altLang="zh-CN" dirty="0">
                <a:solidFill>
                  <a:prstClr val="black"/>
                </a:solidFill>
                <a:latin typeface="Eras Medium ITC" pitchFamily="34" charset="0"/>
                <a:ea typeface="Verdana" pitchFamily="34" charset="0"/>
                <a:cs typeface="Verdana" pitchFamily="34" charset="0"/>
              </a:rPr>
              <a:t>If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Leader</a:t>
            </a:r>
            <a:r>
              <a:rPr lang="en-US" altLang="zh-CN" dirty="0">
                <a:solidFill>
                  <a:prstClr val="black"/>
                </a:solidFill>
                <a:latin typeface="Eras Medium ITC" pitchFamily="34" charset="0"/>
                <a:ea typeface="Verdana" pitchFamily="34" charset="0"/>
                <a:cs typeface="Verdana" pitchFamily="34" charset="0"/>
              </a:rPr>
              <a:t> fails to get majority </a:t>
            </a:r>
            <a:r>
              <a:rPr lang="en-US" altLang="zh-CN"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accept-ok</a:t>
            </a:r>
            <a:endParaRPr lang="en-US" altLang="zh-CN" dirty="0">
              <a:solidFill>
                <a:prstClr val="black"/>
              </a:solidFill>
              <a:latin typeface="Eras Medium ITC" pitchFamily="34" charset="0"/>
              <a:ea typeface="Verdana" pitchFamily="34" charset="0"/>
              <a:cs typeface="Verdana" pitchFamily="34" charset="0"/>
            </a:endParaRPr>
          </a:p>
          <a:p>
            <a:pPr marL="367756" indent="-320133">
              <a:lnSpc>
                <a:spcPct val="90000"/>
              </a:lnSpc>
              <a:buClr>
                <a:srgbClr val="FF0066"/>
              </a:buClr>
              <a:buNone/>
            </a:pPr>
            <a:endParaRPr lang="en-US" altLang="zh-CN" dirty="0">
              <a:solidFill>
                <a:prstClr val="black"/>
              </a:solidFill>
              <a:latin typeface="Eras Medium ITC" pitchFamily="34" charset="0"/>
              <a:ea typeface="Verdana" pitchFamily="34" charset="0"/>
              <a:cs typeface="Verdana" pitchFamily="34" charset="0"/>
            </a:endParaRPr>
          </a:p>
          <a:p>
            <a:pPr marL="367756" indent="-320133">
              <a:lnSpc>
                <a:spcPct val="90000"/>
              </a:lnSpc>
              <a:buClr>
                <a:srgbClr val="FF0066"/>
              </a:buClr>
              <a:buNone/>
            </a:pPr>
            <a:endParaRPr lang="en-US" altLang="zh-CN" b="1" baseline="-25000" dirty="0">
              <a:solidFill>
                <a:prstClr val="black"/>
              </a:solidFill>
              <a:latin typeface="Eras Medium ITC" pitchFamily="34" charset="0"/>
              <a:ea typeface="Verdana" pitchFamily="34" charset="0"/>
              <a:cs typeface="Verdana" pitchFamily="34" charset="0"/>
            </a:endParaRPr>
          </a:p>
        </p:txBody>
      </p:sp>
      <p:sp>
        <p:nvSpPr>
          <p:cNvPr id="5" name="内容占位符 2"/>
          <p:cNvSpPr txBox="1">
            <a:spLocks/>
          </p:cNvSpPr>
          <p:nvPr/>
        </p:nvSpPr>
        <p:spPr>
          <a:xfrm>
            <a:off x="1587500" y="1954341"/>
            <a:ext cx="3270000" cy="360000"/>
          </a:xfrm>
          <a:prstGeom prst="rect">
            <a:avLst/>
          </a:prstGeom>
          <a:ln w="3175">
            <a:solidFill>
              <a:schemeClr val="tx1"/>
            </a:solidFill>
            <a:prstDash val="sysDot"/>
          </a:ln>
        </p:spPr>
        <p:txBody>
          <a:bodyPr vert="horz" lIns="30000" tIns="30000" rIns="30000" bIns="30000" rtlCol="0" anchor="ctr" anchorCtr="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fontAlgn="base">
              <a:lnSpc>
                <a:spcPct val="80000"/>
              </a:lnSpc>
              <a:spcAft>
                <a:spcPct val="0"/>
              </a:spcAft>
              <a:buClr>
                <a:srgbClr val="FF0066"/>
              </a:buClr>
              <a:buNone/>
            </a:pPr>
            <a:r>
              <a:rPr lang="en-US" altLang="zh-CN" sz="2000" dirty="0">
                <a:solidFill>
                  <a:prstClr val="black"/>
                </a:solidFill>
                <a:latin typeface="Eras Medium ITC" pitchFamily="34" charset="0"/>
                <a:ea typeface="Verdana" pitchFamily="34" charset="0"/>
                <a:cs typeface="Verdana" pitchFamily="34" charset="0"/>
              </a:rPr>
              <a:t>send </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&lt;decide,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V</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a</a:t>
            </a:r>
            <a:r>
              <a:rPr lang="en-US" altLang="zh-CN" sz="2000"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&gt;</a:t>
            </a:r>
            <a:r>
              <a:rPr lang="en-US" altLang="zh-CN" sz="2000" dirty="0">
                <a:solidFill>
                  <a:prstClr val="black"/>
                </a:solidFill>
                <a:latin typeface="Eras Medium ITC" pitchFamily="34" charset="0"/>
                <a:ea typeface="Verdana" pitchFamily="34" charset="0"/>
                <a:cs typeface="Verdana" pitchFamily="34" charset="0"/>
              </a:rPr>
              <a:t> to all nodes</a:t>
            </a:r>
          </a:p>
        </p:txBody>
      </p:sp>
      <p:sp>
        <p:nvSpPr>
          <p:cNvPr id="6" name="内容占位符 2"/>
          <p:cNvSpPr txBox="1">
            <a:spLocks/>
          </p:cNvSpPr>
          <p:nvPr/>
        </p:nvSpPr>
        <p:spPr>
          <a:xfrm>
            <a:off x="1587500" y="3139841"/>
            <a:ext cx="2730500" cy="360000"/>
          </a:xfrm>
          <a:prstGeom prst="rect">
            <a:avLst/>
          </a:prstGeom>
          <a:ln w="3175">
            <a:solidFill>
              <a:schemeClr val="tx1"/>
            </a:solidFill>
            <a:prstDash val="sysDot"/>
          </a:ln>
        </p:spPr>
        <p:txBody>
          <a:bodyPr vert="horz" lIns="30000" tIns="30000" rIns="30000" bIns="30000" rtlCol="0" anchor="ctr" anchorCtr="0">
            <a:normAutofit/>
          </a:bodyPr>
          <a:lstStyle>
            <a:defPPr>
              <a:defRPr lang="en-US"/>
            </a:defPPr>
            <a:lvl1pPr marL="441325" indent="-384175" defTabSz="914400" eaLnBrk="1" latinLnBrk="0" hangingPunct="1">
              <a:lnSpc>
                <a:spcPct val="80000"/>
              </a:lnSpc>
              <a:spcBef>
                <a:spcPct val="20000"/>
              </a:spcBef>
              <a:buClr>
                <a:srgbClr val="FF0066"/>
              </a:buClr>
              <a:buFont typeface="Arial" pitchFamily="34" charset="0"/>
              <a:buNone/>
              <a:defRPr b="1">
                <a:effectLst>
                  <a:outerShdw blurRad="38100" dist="38100" dir="2700000" algn="tl">
                    <a:srgbClr val="000000">
                      <a:alpha val="43137"/>
                    </a:srgbClr>
                  </a:outerShdw>
                </a:effectLst>
                <a:latin typeface="Eras Medium ITC" pitchFamily="34" charset="0"/>
                <a:ea typeface="Verdana" pitchFamily="34" charset="0"/>
                <a:cs typeface="Verdana" pitchFamily="34" charset="0"/>
              </a:defRPr>
            </a:lvl1pPr>
            <a:lvl2pPr marL="742950" indent="-285750" defTabSz="914400" eaLnBrk="1" latinLnBrk="0" hangingPunct="1">
              <a:spcBef>
                <a:spcPct val="20000"/>
              </a:spcBef>
              <a:buFont typeface="Arial" pitchFamily="34" charset="0"/>
              <a:buChar char="–"/>
              <a:defRPr>
                <a:latin typeface="Arial"/>
                <a:ea typeface="+mn-ea"/>
                <a:cs typeface="Arial"/>
              </a:defRPr>
            </a:lvl2pPr>
            <a:lvl3pPr marL="1143000" indent="-228600" defTabSz="914400" eaLnBrk="1" latinLnBrk="0" hangingPunct="1">
              <a:spcBef>
                <a:spcPct val="20000"/>
              </a:spcBef>
              <a:buFont typeface="Arial" pitchFamily="34" charset="0"/>
              <a:buChar char="•"/>
              <a:defRPr sz="2000">
                <a:latin typeface="Arial"/>
                <a:ea typeface="+mn-ea"/>
                <a:cs typeface="Arial"/>
              </a:defRPr>
            </a:lvl3pPr>
            <a:lvl4pPr marL="1600200" indent="-228600" defTabSz="914400" eaLnBrk="1" latinLnBrk="0" hangingPunct="1">
              <a:spcBef>
                <a:spcPct val="20000"/>
              </a:spcBef>
              <a:buFont typeface="Arial" pitchFamily="34" charset="0"/>
              <a:buChar char="–"/>
              <a:defRPr sz="1800">
                <a:latin typeface="Arial"/>
                <a:ea typeface="+mn-ea"/>
                <a:cs typeface="Arial"/>
              </a:defRPr>
            </a:lvl4pPr>
            <a:lvl5pPr marL="2057400" indent="-228600" defTabSz="914400" eaLnBrk="1" latinLnBrk="0" hangingPunct="1">
              <a:spcBef>
                <a:spcPct val="20000"/>
              </a:spcBef>
              <a:buFont typeface="Arial" pitchFamily="34" charset="0"/>
              <a:buChar char="»"/>
              <a:defRPr sz="1800">
                <a:latin typeface="Arial"/>
                <a:ea typeface="+mn-ea"/>
                <a:cs typeface="Arial"/>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fontAlgn="base">
              <a:spcAft>
                <a:spcPct val="0"/>
              </a:spcAft>
            </a:pPr>
            <a:r>
              <a:rPr lang="en-US" altLang="zh-CN" sz="2000" b="0" dirty="0">
                <a:solidFill>
                  <a:prstClr val="black"/>
                </a:solidFill>
                <a:effectLst/>
              </a:rPr>
              <a:t>delay and </a:t>
            </a:r>
            <a:r>
              <a:rPr lang="en-US" altLang="zh-CN" sz="2000" b="0" dirty="0">
                <a:solidFill>
                  <a:prstClr val="black"/>
                </a:solidFill>
              </a:rPr>
              <a:t>restart</a:t>
            </a:r>
            <a:r>
              <a:rPr lang="en-US" altLang="zh-CN" sz="2000" b="0" dirty="0">
                <a:solidFill>
                  <a:prstClr val="black"/>
                </a:solidFill>
                <a:effectLst/>
              </a:rPr>
              <a:t> Paxos</a:t>
            </a:r>
          </a:p>
        </p:txBody>
      </p:sp>
      <p:pic>
        <p:nvPicPr>
          <p:cNvPr id="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1500" y="4191000"/>
            <a:ext cx="2100000" cy="1282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7175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Stage III: A bugged compiler</a:t>
            </a: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272" y="1529013"/>
            <a:ext cx="1295400" cy="96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24473" y="1500808"/>
            <a:ext cx="2809875" cy="1722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4832" y="1500808"/>
            <a:ext cx="2895600" cy="2436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67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Paxos</a:t>
            </a:r>
            <a:r>
              <a:rPr lang="en-US" altLang="zh-CN" dirty="0"/>
              <a:t> Pseudo-code</a:t>
            </a:r>
            <a:endParaRPr lang="zh-CN" altLang="en-US" dirty="0"/>
          </a:p>
        </p:txBody>
      </p:sp>
      <p:sp>
        <p:nvSpPr>
          <p:cNvPr id="4" name="Rectangle 7"/>
          <p:cNvSpPr/>
          <p:nvPr/>
        </p:nvSpPr>
        <p:spPr>
          <a:xfrm>
            <a:off x="1079500" y="1201316"/>
            <a:ext cx="1680000" cy="676139"/>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60000" bIns="30000">
            <a:spAutoFit/>
          </a:bodyPr>
          <a:lstStyle/>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2000" dirty="0">
                <a:solidFill>
                  <a:prstClr val="black"/>
                </a:solidFill>
                <a:latin typeface="Eras Medium ITC" pitchFamily="34" charset="0"/>
                <a:ea typeface="ＭＳ Ｐゴシック" charset="-128"/>
              </a:rPr>
              <a:t> =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2000" dirty="0">
                <a:solidFill>
                  <a:prstClr val="black"/>
                </a:solidFill>
                <a:latin typeface="Eras Medium ITC" pitchFamily="34" charset="0"/>
                <a:ea typeface="ＭＳ Ｐゴシック" charset="-128"/>
              </a:rPr>
              <a:t> = null</a:t>
            </a:r>
          </a:p>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2000" dirty="0">
                <a:solidFill>
                  <a:prstClr val="black"/>
                </a:solidFill>
                <a:latin typeface="Eras Medium ITC" pitchFamily="34" charset="0"/>
                <a:ea typeface="ＭＳ Ｐゴシック" charset="-128"/>
              </a:rPr>
              <a:t> = N0:0</a:t>
            </a:r>
          </a:p>
        </p:txBody>
      </p:sp>
      <p:sp>
        <p:nvSpPr>
          <p:cNvPr id="5" name="Rectangle 8"/>
          <p:cNvSpPr/>
          <p:nvPr/>
        </p:nvSpPr>
        <p:spPr>
          <a:xfrm>
            <a:off x="3746500" y="1201316"/>
            <a:ext cx="1680000" cy="676139"/>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60000" bIns="30000">
            <a:spAutoFit/>
          </a:bodyPr>
          <a:lstStyle/>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2000" dirty="0">
                <a:solidFill>
                  <a:prstClr val="black"/>
                </a:solidFill>
                <a:latin typeface="Eras Medium ITC" pitchFamily="34" charset="0"/>
                <a:ea typeface="ＭＳ Ｐゴシック" charset="-128"/>
              </a:rPr>
              <a:t> =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2000" dirty="0">
                <a:solidFill>
                  <a:prstClr val="black"/>
                </a:solidFill>
                <a:latin typeface="Eras Medium ITC" pitchFamily="34" charset="0"/>
                <a:ea typeface="ＭＳ Ｐゴシック" charset="-128"/>
              </a:rPr>
              <a:t> = null</a:t>
            </a:r>
          </a:p>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2000" dirty="0">
                <a:solidFill>
                  <a:prstClr val="black"/>
                </a:solidFill>
                <a:latin typeface="Eras Medium ITC" pitchFamily="34" charset="0"/>
                <a:ea typeface="ＭＳ Ｐゴシック" charset="-128"/>
              </a:rPr>
              <a:t> = N1:0</a:t>
            </a:r>
          </a:p>
        </p:txBody>
      </p:sp>
      <p:sp>
        <p:nvSpPr>
          <p:cNvPr id="6" name="Rectangle 9"/>
          <p:cNvSpPr/>
          <p:nvPr/>
        </p:nvSpPr>
        <p:spPr>
          <a:xfrm>
            <a:off x="6413500" y="1201316"/>
            <a:ext cx="1680000" cy="676139"/>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60000" bIns="30000">
            <a:spAutoFit/>
          </a:bodyPr>
          <a:lstStyle/>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2000" dirty="0">
                <a:solidFill>
                  <a:prstClr val="black"/>
                </a:solidFill>
                <a:latin typeface="Eras Medium ITC" pitchFamily="34" charset="0"/>
                <a:ea typeface="ＭＳ Ｐゴシック" charset="-128"/>
              </a:rPr>
              <a:t> = </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2000" dirty="0">
                <a:solidFill>
                  <a:prstClr val="black"/>
                </a:solidFill>
                <a:latin typeface="Eras Medium ITC" pitchFamily="34" charset="0"/>
                <a:ea typeface="ＭＳ Ｐゴシック" charset="-128"/>
              </a:rPr>
              <a:t> = null</a:t>
            </a:r>
          </a:p>
          <a:p>
            <a:pPr marL="223564" indent="-223564" fontAlgn="base">
              <a:spcBef>
                <a:spcPct val="0"/>
              </a:spcBef>
              <a:spcAft>
                <a:spcPct val="0"/>
              </a:spcAft>
            </a:pP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20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2000" dirty="0">
                <a:solidFill>
                  <a:prstClr val="black"/>
                </a:solidFill>
                <a:latin typeface="Eras Medium ITC" pitchFamily="34" charset="0"/>
                <a:ea typeface="ＭＳ Ｐゴシック" charset="-128"/>
              </a:rPr>
              <a:t> = N2:0</a:t>
            </a:r>
          </a:p>
        </p:txBody>
      </p:sp>
      <p:cxnSp>
        <p:nvCxnSpPr>
          <p:cNvPr id="7" name="Straight Arrow Connector 4"/>
          <p:cNvCxnSpPr/>
          <p:nvPr/>
        </p:nvCxnSpPr>
        <p:spPr>
          <a:xfrm>
            <a:off x="2222500" y="1877455"/>
            <a:ext cx="0" cy="3720000"/>
          </a:xfrm>
          <a:prstGeom prst="straightConnector1">
            <a:avLst/>
          </a:prstGeom>
          <a:ln w="127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12"/>
          <p:cNvCxnSpPr/>
          <p:nvPr/>
        </p:nvCxnSpPr>
        <p:spPr>
          <a:xfrm>
            <a:off x="4586500" y="1877455"/>
            <a:ext cx="0" cy="3720000"/>
          </a:xfrm>
          <a:prstGeom prst="straightConnector1">
            <a:avLst/>
          </a:prstGeom>
          <a:ln w="127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3"/>
          <p:cNvCxnSpPr/>
          <p:nvPr/>
        </p:nvCxnSpPr>
        <p:spPr>
          <a:xfrm>
            <a:off x="6985000" y="1877455"/>
            <a:ext cx="0" cy="3720000"/>
          </a:xfrm>
          <a:prstGeom prst="straightConnector1">
            <a:avLst/>
          </a:prstGeom>
          <a:ln w="127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0" name="Rectangle 10"/>
          <p:cNvSpPr/>
          <p:nvPr/>
        </p:nvSpPr>
        <p:spPr>
          <a:xfrm>
            <a:off x="1086069" y="5286178"/>
            <a:ext cx="746102" cy="400110"/>
          </a:xfrm>
          <a:prstGeom prst="rect">
            <a:avLst/>
          </a:prstGeom>
        </p:spPr>
        <p:txBody>
          <a:bodyPr wrap="none">
            <a:spAutoFit/>
          </a:bodyPr>
          <a:lstStyle/>
          <a:p>
            <a:pPr marL="223564" indent="-223564" fontAlgn="base">
              <a:spcBef>
                <a:spcPct val="0"/>
              </a:spcBef>
              <a:spcAft>
                <a:spcPct val="0"/>
              </a:spcAft>
            </a:pPr>
            <a:r>
              <a:rPr lang="en-US" altLang="zh-CN" sz="2000" dirty="0">
                <a:solidFill>
                  <a:prstClr val="black"/>
                </a:solidFill>
                <a:latin typeface="Eras Medium ITC" pitchFamily="34" charset="0"/>
                <a:ea typeface="ＭＳ Ｐゴシック" charset="-128"/>
              </a:rPr>
              <a:t>Time</a:t>
            </a:r>
          </a:p>
        </p:txBody>
      </p:sp>
      <p:sp>
        <p:nvSpPr>
          <p:cNvPr id="11" name="Freeform 11"/>
          <p:cNvSpPr/>
          <p:nvPr/>
        </p:nvSpPr>
        <p:spPr>
          <a:xfrm>
            <a:off x="2222500" y="2280816"/>
            <a:ext cx="2364001" cy="486103"/>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12" name="Freeform 18"/>
          <p:cNvSpPr/>
          <p:nvPr/>
        </p:nvSpPr>
        <p:spPr>
          <a:xfrm flipH="1">
            <a:off x="4586500" y="2344316"/>
            <a:ext cx="2398500" cy="486103"/>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13" name="Rectangle 19"/>
          <p:cNvSpPr/>
          <p:nvPr/>
        </p:nvSpPr>
        <p:spPr>
          <a:xfrm>
            <a:off x="2444796" y="2137891"/>
            <a:ext cx="1822935" cy="348878"/>
          </a:xfrm>
          <a:prstGeom prst="rect">
            <a:avLst/>
          </a:prstGeom>
        </p:spPr>
        <p:txBody>
          <a:bodyPr wrap="non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&lt;proposal, N1:1&gt;</a:t>
            </a:r>
          </a:p>
        </p:txBody>
      </p:sp>
      <p:sp>
        <p:nvSpPr>
          <p:cNvPr id="14" name="Rectangle 14"/>
          <p:cNvSpPr/>
          <p:nvPr/>
        </p:nvSpPr>
        <p:spPr>
          <a:xfrm>
            <a:off x="4609472" y="1896095"/>
            <a:ext cx="1143262" cy="348878"/>
          </a:xfrm>
          <a:prstGeom prst="rect">
            <a:avLst/>
          </a:prstGeom>
        </p:spPr>
        <p:txBody>
          <a:bodyPr wrap="none">
            <a:spAutoFit/>
          </a:bodyPr>
          <a:lstStyle/>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M</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dirty="0">
                <a:solidFill>
                  <a:prstClr val="black"/>
                </a:solidFill>
                <a:latin typeface="Eras Medium ITC" pitchFamily="34" charset="0"/>
                <a:ea typeface="ＭＳ Ｐゴシック" charset="-128"/>
              </a:rPr>
              <a:t> = N1:1</a:t>
            </a:r>
          </a:p>
        </p:txBody>
      </p:sp>
      <p:sp>
        <p:nvSpPr>
          <p:cNvPr id="15" name="Rectangle 15"/>
          <p:cNvSpPr/>
          <p:nvPr/>
        </p:nvSpPr>
        <p:spPr>
          <a:xfrm>
            <a:off x="1079501" y="2534816"/>
            <a:ext cx="1143000" cy="861967"/>
          </a:xfrm>
          <a:prstGeom prst="rect">
            <a:avLst/>
          </a:prstGeom>
        </p:spPr>
        <p:txBody>
          <a:bodyPr wrap="square">
            <a:spAutoFit/>
          </a:bodyPr>
          <a:lstStyle/>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a:t>
            </a:r>
            <a:r>
              <a:rPr lang="en-US" altLang="zh-CN" sz="1667" dirty="0">
                <a:solidFill>
                  <a:srgbClr val="FF0066"/>
                </a:solidFill>
                <a:latin typeface="Eras Medium ITC" pitchFamily="34" charset="0"/>
                <a:ea typeface="ＭＳ Ｐゴシック" charset="-128"/>
              </a:rPr>
              <a:t>N1:1</a:t>
            </a:r>
          </a:p>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1667" dirty="0">
                <a:solidFill>
                  <a:prstClr val="black"/>
                </a:solidFill>
                <a:latin typeface="Eras Medium ITC" pitchFamily="34" charset="0"/>
                <a:ea typeface="ＭＳ Ｐゴシック" charset="-128"/>
              </a:rPr>
              <a:t> = null</a:t>
            </a:r>
          </a:p>
          <a:p>
            <a:pPr marL="223564" indent="-223564" fontAlgn="base">
              <a:spcBef>
                <a:spcPct val="0"/>
              </a:spcBef>
              <a:spcAft>
                <a:spcPct val="0"/>
              </a:spcAft>
            </a:pPr>
            <a:r>
              <a:rPr lang="en-US" altLang="zh-CN" sz="1667" b="1"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1667" b="1" baseline="-25000"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null</a:t>
            </a:r>
          </a:p>
        </p:txBody>
      </p:sp>
      <p:sp>
        <p:nvSpPr>
          <p:cNvPr id="16" name="Rectangle 23"/>
          <p:cNvSpPr/>
          <p:nvPr/>
        </p:nvSpPr>
        <p:spPr>
          <a:xfrm>
            <a:off x="7048499" y="2598316"/>
            <a:ext cx="1306269" cy="861967"/>
          </a:xfrm>
          <a:prstGeom prst="rect">
            <a:avLst/>
          </a:prstGeom>
        </p:spPr>
        <p:txBody>
          <a:bodyPr wrap="square">
            <a:spAutoFit/>
          </a:bodyPr>
          <a:lstStyle/>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a:t>
            </a:r>
            <a:r>
              <a:rPr lang="en-US" altLang="zh-CN" sz="1667" dirty="0">
                <a:solidFill>
                  <a:srgbClr val="FF0066"/>
                </a:solidFill>
                <a:latin typeface="Eras Medium ITC" pitchFamily="34" charset="0"/>
                <a:ea typeface="ＭＳ Ｐゴシック" charset="-128"/>
              </a:rPr>
              <a:t>N1:1</a:t>
            </a:r>
          </a:p>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1667" dirty="0">
                <a:solidFill>
                  <a:prstClr val="black"/>
                </a:solidFill>
                <a:latin typeface="Eras Medium ITC" pitchFamily="34" charset="0"/>
                <a:ea typeface="ＭＳ Ｐゴシック" charset="-128"/>
              </a:rPr>
              <a:t> = null</a:t>
            </a:r>
          </a:p>
          <a:p>
            <a:pPr marL="223564" indent="-223564" fontAlgn="base">
              <a:spcBef>
                <a:spcPct val="0"/>
              </a:spcBef>
              <a:spcAft>
                <a:spcPct val="0"/>
              </a:spcAft>
            </a:pPr>
            <a:r>
              <a:rPr lang="en-US" altLang="zh-CN" sz="1667" b="1"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1667" b="1" baseline="-25000"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null</a:t>
            </a:r>
          </a:p>
        </p:txBody>
      </p:sp>
      <p:sp>
        <p:nvSpPr>
          <p:cNvPr id="17" name="Freeform 26"/>
          <p:cNvSpPr/>
          <p:nvPr/>
        </p:nvSpPr>
        <p:spPr>
          <a:xfrm flipH="1">
            <a:off x="2222499" y="3042816"/>
            <a:ext cx="2364001" cy="359103"/>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18" name="Rectangle 27"/>
          <p:cNvSpPr/>
          <p:nvPr/>
        </p:nvSpPr>
        <p:spPr>
          <a:xfrm>
            <a:off x="2413000" y="2836391"/>
            <a:ext cx="2159000" cy="348878"/>
          </a:xfrm>
          <a:prstGeom prst="rect">
            <a:avLst/>
          </a:prstGeom>
        </p:spPr>
        <p:txBody>
          <a:bodyPr wrap="square">
            <a:spAutoFit/>
          </a:bodyPr>
          <a:lstStyle/>
          <a:p>
            <a:pPr marL="223564" indent="-223564" algn="ctr"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&lt;promise, null, null&gt;</a:t>
            </a:r>
          </a:p>
        </p:txBody>
      </p:sp>
      <p:sp>
        <p:nvSpPr>
          <p:cNvPr id="19" name="Freeform 28"/>
          <p:cNvSpPr/>
          <p:nvPr/>
        </p:nvSpPr>
        <p:spPr>
          <a:xfrm>
            <a:off x="4586500" y="3169817"/>
            <a:ext cx="2413001" cy="270154"/>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20" name="Rectangle 29"/>
          <p:cNvSpPr/>
          <p:nvPr/>
        </p:nvSpPr>
        <p:spPr>
          <a:xfrm>
            <a:off x="4598028" y="2979316"/>
            <a:ext cx="2386973" cy="348878"/>
          </a:xfrm>
          <a:prstGeom prst="rect">
            <a:avLst/>
          </a:prstGeom>
        </p:spPr>
        <p:txBody>
          <a:bodyPr wrap="squar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&lt;promise, null, null&gt;</a:t>
            </a:r>
          </a:p>
        </p:txBody>
      </p:sp>
      <p:sp>
        <p:nvSpPr>
          <p:cNvPr id="21" name="Freeform 30"/>
          <p:cNvSpPr/>
          <p:nvPr/>
        </p:nvSpPr>
        <p:spPr>
          <a:xfrm>
            <a:off x="2222500" y="3757241"/>
            <a:ext cx="2364001" cy="351003"/>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22" name="Freeform 31"/>
          <p:cNvSpPr/>
          <p:nvPr/>
        </p:nvSpPr>
        <p:spPr>
          <a:xfrm flipH="1">
            <a:off x="4586501" y="3868317"/>
            <a:ext cx="2398500" cy="313779"/>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23" name="Rectangle 32"/>
          <p:cNvSpPr/>
          <p:nvPr/>
        </p:nvSpPr>
        <p:spPr>
          <a:xfrm>
            <a:off x="2406152" y="3550816"/>
            <a:ext cx="2013693" cy="348878"/>
          </a:xfrm>
          <a:prstGeom prst="rect">
            <a:avLst/>
          </a:prstGeom>
        </p:spPr>
        <p:txBody>
          <a:bodyPr wrap="non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&lt;accept, N1:1, V1&gt;</a:t>
            </a:r>
          </a:p>
        </p:txBody>
      </p:sp>
      <p:sp>
        <p:nvSpPr>
          <p:cNvPr id="24" name="Rectangle 34"/>
          <p:cNvSpPr/>
          <p:nvPr/>
        </p:nvSpPr>
        <p:spPr>
          <a:xfrm>
            <a:off x="4637958" y="3614316"/>
            <a:ext cx="2029542" cy="348878"/>
          </a:xfrm>
          <a:prstGeom prst="rect">
            <a:avLst/>
          </a:prstGeom>
        </p:spPr>
        <p:txBody>
          <a:bodyPr wrap="squar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&lt;accept, N1:1, V1&gt;</a:t>
            </a:r>
          </a:p>
        </p:txBody>
      </p:sp>
      <p:sp>
        <p:nvSpPr>
          <p:cNvPr id="25" name="Rectangle 35"/>
          <p:cNvSpPr/>
          <p:nvPr/>
        </p:nvSpPr>
        <p:spPr>
          <a:xfrm>
            <a:off x="4953000" y="2217316"/>
            <a:ext cx="1822935" cy="348878"/>
          </a:xfrm>
          <a:prstGeom prst="rect">
            <a:avLst/>
          </a:prstGeom>
        </p:spPr>
        <p:txBody>
          <a:bodyPr wrap="non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&lt;proposal, N1:1&gt;</a:t>
            </a:r>
          </a:p>
        </p:txBody>
      </p:sp>
      <p:sp>
        <p:nvSpPr>
          <p:cNvPr id="26" name="Freeform 36"/>
          <p:cNvSpPr/>
          <p:nvPr/>
        </p:nvSpPr>
        <p:spPr>
          <a:xfrm flipH="1">
            <a:off x="2222500" y="4380037"/>
            <a:ext cx="2364001" cy="359103"/>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27" name="Freeform 37"/>
          <p:cNvSpPr/>
          <p:nvPr/>
        </p:nvSpPr>
        <p:spPr>
          <a:xfrm>
            <a:off x="4586502" y="4508048"/>
            <a:ext cx="2413001" cy="231093"/>
          </a:xfrm>
          <a:custGeom>
            <a:avLst/>
            <a:gdLst>
              <a:gd name="connsiteX0" fmla="*/ 3200400 w 3200400"/>
              <a:gd name="connsiteY0" fmla="*/ 0 h 583324"/>
              <a:gd name="connsiteX1" fmla="*/ 1529255 w 3200400"/>
              <a:gd name="connsiteY1" fmla="*/ 536028 h 583324"/>
              <a:gd name="connsiteX2" fmla="*/ 1403131 w 3200400"/>
              <a:gd name="connsiteY2" fmla="*/ 252248 h 583324"/>
              <a:gd name="connsiteX3" fmla="*/ 0 w 3200400"/>
              <a:gd name="connsiteY3" fmla="*/ 583324 h 583324"/>
            </a:gdLst>
            <a:ahLst/>
            <a:cxnLst>
              <a:cxn ang="0">
                <a:pos x="connsiteX0" y="connsiteY0"/>
              </a:cxn>
              <a:cxn ang="0">
                <a:pos x="connsiteX1" y="connsiteY1"/>
              </a:cxn>
              <a:cxn ang="0">
                <a:pos x="connsiteX2" y="connsiteY2"/>
              </a:cxn>
              <a:cxn ang="0">
                <a:pos x="connsiteX3" y="connsiteY3"/>
              </a:cxn>
            </a:cxnLst>
            <a:rect l="l" t="t" r="r" b="b"/>
            <a:pathLst>
              <a:path w="3200400" h="583324">
                <a:moveTo>
                  <a:pt x="3200400" y="0"/>
                </a:moveTo>
                <a:cubicBezTo>
                  <a:pt x="2514600" y="246993"/>
                  <a:pt x="1828800" y="493987"/>
                  <a:pt x="1529255" y="536028"/>
                </a:cubicBezTo>
                <a:cubicBezTo>
                  <a:pt x="1229710" y="578069"/>
                  <a:pt x="1658007" y="244365"/>
                  <a:pt x="1403131" y="252248"/>
                </a:cubicBezTo>
                <a:cubicBezTo>
                  <a:pt x="1148255" y="260131"/>
                  <a:pt x="574127" y="421727"/>
                  <a:pt x="0" y="583324"/>
                </a:cubicBezTo>
              </a:path>
            </a:pathLst>
          </a:cu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000">
              <a:solidFill>
                <a:prstClr val="black"/>
              </a:solidFill>
            </a:endParaRPr>
          </a:p>
        </p:txBody>
      </p:sp>
      <p:sp>
        <p:nvSpPr>
          <p:cNvPr id="28" name="Rectangle 38"/>
          <p:cNvSpPr/>
          <p:nvPr/>
        </p:nvSpPr>
        <p:spPr>
          <a:xfrm>
            <a:off x="2476500" y="4185816"/>
            <a:ext cx="1569137" cy="348878"/>
          </a:xfrm>
          <a:prstGeom prst="rect">
            <a:avLst/>
          </a:prstGeom>
        </p:spPr>
        <p:txBody>
          <a:bodyPr wrap="squar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&lt;accept-ok&gt;</a:t>
            </a:r>
          </a:p>
        </p:txBody>
      </p:sp>
      <p:sp>
        <p:nvSpPr>
          <p:cNvPr id="29" name="Rectangle 39"/>
          <p:cNvSpPr/>
          <p:nvPr/>
        </p:nvSpPr>
        <p:spPr>
          <a:xfrm>
            <a:off x="5098363" y="4296891"/>
            <a:ext cx="1569137" cy="348878"/>
          </a:xfrm>
          <a:prstGeom prst="rect">
            <a:avLst/>
          </a:prstGeom>
        </p:spPr>
        <p:txBody>
          <a:bodyPr wrap="square">
            <a:spAutoFit/>
          </a:bodyPr>
          <a:lstStyle/>
          <a:p>
            <a:pPr marL="223564" indent="-223564" algn="r"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&lt;accept-ok&gt;</a:t>
            </a:r>
          </a:p>
        </p:txBody>
      </p:sp>
      <p:sp>
        <p:nvSpPr>
          <p:cNvPr id="30" name="Rectangle 40"/>
          <p:cNvSpPr/>
          <p:nvPr/>
        </p:nvSpPr>
        <p:spPr>
          <a:xfrm>
            <a:off x="1079501" y="3974431"/>
            <a:ext cx="1143000" cy="861967"/>
          </a:xfrm>
          <a:prstGeom prst="rect">
            <a:avLst/>
          </a:prstGeom>
        </p:spPr>
        <p:txBody>
          <a:bodyPr wrap="square">
            <a:spAutoFit/>
          </a:bodyPr>
          <a:lstStyle/>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N1:1</a:t>
            </a:r>
          </a:p>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1667" dirty="0">
                <a:solidFill>
                  <a:prstClr val="black"/>
                </a:solidFill>
                <a:latin typeface="Eras Medium ITC" pitchFamily="34" charset="0"/>
                <a:ea typeface="ＭＳ Ｐゴシック" charset="-128"/>
              </a:rPr>
              <a:t> = </a:t>
            </a:r>
            <a:r>
              <a:rPr lang="en-US" altLang="zh-CN" sz="1667" dirty="0">
                <a:solidFill>
                  <a:srgbClr val="FF0066"/>
                </a:solidFill>
                <a:latin typeface="Eras Medium ITC" pitchFamily="34" charset="0"/>
                <a:ea typeface="ＭＳ Ｐゴシック" charset="-128"/>
              </a:rPr>
              <a:t>N1:1</a:t>
            </a:r>
          </a:p>
          <a:p>
            <a:pPr marL="223564" indent="-223564" fontAlgn="base">
              <a:spcBef>
                <a:spcPct val="0"/>
              </a:spcBef>
              <a:spcAft>
                <a:spcPct val="0"/>
              </a:spcAft>
            </a:pPr>
            <a:r>
              <a:rPr lang="en-US" altLang="zh-CN" sz="1667" b="1"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1667" b="1" baseline="-25000"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a:t>
            </a:r>
            <a:r>
              <a:rPr lang="en-US" altLang="zh-CN" sz="1667" dirty="0">
                <a:solidFill>
                  <a:srgbClr val="FF0066"/>
                </a:solidFill>
                <a:latin typeface="Eras Medium ITC" pitchFamily="34" charset="0"/>
                <a:ea typeface="ＭＳ Ｐゴシック" charset="-128"/>
              </a:rPr>
              <a:t>V1</a:t>
            </a:r>
          </a:p>
        </p:txBody>
      </p:sp>
      <p:sp>
        <p:nvSpPr>
          <p:cNvPr id="31" name="Rectangle 41"/>
          <p:cNvSpPr/>
          <p:nvPr/>
        </p:nvSpPr>
        <p:spPr>
          <a:xfrm>
            <a:off x="7048501" y="3931816"/>
            <a:ext cx="1168766" cy="861967"/>
          </a:xfrm>
          <a:prstGeom prst="rect">
            <a:avLst/>
          </a:prstGeom>
        </p:spPr>
        <p:txBody>
          <a:bodyPr wrap="square">
            <a:spAutoFit/>
          </a:bodyPr>
          <a:lstStyle/>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N1:1</a:t>
            </a:r>
          </a:p>
          <a:p>
            <a:pPr marL="223564" indent="-223564" fontAlgn="base">
              <a:spcBef>
                <a:spcPct val="0"/>
              </a:spcBef>
              <a:spcAft>
                <a:spcPct val="0"/>
              </a:spcAft>
            </a:pPr>
            <a:r>
              <a:rPr lang="en-US" altLang="zh-CN" sz="1667"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667"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1667" dirty="0">
                <a:solidFill>
                  <a:prstClr val="black"/>
                </a:solidFill>
                <a:latin typeface="Eras Medium ITC" pitchFamily="34" charset="0"/>
                <a:ea typeface="ＭＳ Ｐゴシック" charset="-128"/>
              </a:rPr>
              <a:t> = </a:t>
            </a:r>
            <a:r>
              <a:rPr lang="en-US" altLang="zh-CN" sz="1667" dirty="0">
                <a:solidFill>
                  <a:srgbClr val="FF0066"/>
                </a:solidFill>
                <a:latin typeface="Eras Medium ITC" pitchFamily="34" charset="0"/>
                <a:ea typeface="ＭＳ Ｐゴシック" charset="-128"/>
              </a:rPr>
              <a:t>N1:1</a:t>
            </a:r>
          </a:p>
          <a:p>
            <a:pPr marL="223564" indent="-223564" fontAlgn="base">
              <a:spcBef>
                <a:spcPct val="0"/>
              </a:spcBef>
              <a:spcAft>
                <a:spcPct val="0"/>
              </a:spcAft>
            </a:pPr>
            <a:r>
              <a:rPr lang="en-US" altLang="zh-CN" sz="1667" b="1"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1667" b="1" baseline="-25000" dirty="0" err="1">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667" dirty="0">
                <a:solidFill>
                  <a:prstClr val="black"/>
                </a:solidFill>
                <a:latin typeface="Eras Medium ITC" pitchFamily="34" charset="0"/>
                <a:ea typeface="ＭＳ Ｐゴシック" charset="-128"/>
              </a:rPr>
              <a:t> = </a:t>
            </a:r>
            <a:r>
              <a:rPr lang="en-US" altLang="zh-CN" sz="1667" dirty="0">
                <a:solidFill>
                  <a:srgbClr val="FF0066"/>
                </a:solidFill>
                <a:latin typeface="Eras Medium ITC" pitchFamily="34" charset="0"/>
                <a:ea typeface="ＭＳ Ｐゴシック" charset="-128"/>
              </a:rPr>
              <a:t>V1</a:t>
            </a:r>
          </a:p>
        </p:txBody>
      </p:sp>
      <p:cxnSp>
        <p:nvCxnSpPr>
          <p:cNvPr id="32" name="Straight Arrow Connector 21"/>
          <p:cNvCxnSpPr/>
          <p:nvPr/>
        </p:nvCxnSpPr>
        <p:spPr>
          <a:xfrm flipH="1">
            <a:off x="2220042" y="5011316"/>
            <a:ext cx="2366457" cy="340222"/>
          </a:xfrm>
          <a:prstGeom prst="straightConnector1">
            <a:avLst/>
          </a:pr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44"/>
          <p:cNvCxnSpPr/>
          <p:nvPr/>
        </p:nvCxnSpPr>
        <p:spPr>
          <a:xfrm>
            <a:off x="4586499" y="5074816"/>
            <a:ext cx="2398502" cy="340222"/>
          </a:xfrm>
          <a:prstGeom prst="straightConnector1">
            <a:avLst/>
          </a:prstGeom>
          <a:ln w="12700">
            <a:solidFill>
              <a:srgbClr val="FF0066"/>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4" name="Rectangle 48"/>
          <p:cNvSpPr/>
          <p:nvPr/>
        </p:nvSpPr>
        <p:spPr>
          <a:xfrm>
            <a:off x="2763344" y="4820816"/>
            <a:ext cx="1444626" cy="348878"/>
          </a:xfrm>
          <a:prstGeom prst="rect">
            <a:avLst/>
          </a:prstGeom>
        </p:spPr>
        <p:txBody>
          <a:bodyPr wrap="none">
            <a:spAutoFit/>
          </a:bodyPr>
          <a:lstStyle/>
          <a:p>
            <a:pPr marL="223564" indent="-223564"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&lt;decide, V1&gt;</a:t>
            </a:r>
          </a:p>
        </p:txBody>
      </p:sp>
      <p:sp>
        <p:nvSpPr>
          <p:cNvPr id="35" name="Rectangle 49"/>
          <p:cNvSpPr/>
          <p:nvPr/>
        </p:nvSpPr>
        <p:spPr>
          <a:xfrm>
            <a:off x="4953000" y="4884316"/>
            <a:ext cx="1646083" cy="348878"/>
          </a:xfrm>
          <a:prstGeom prst="rect">
            <a:avLst/>
          </a:prstGeom>
        </p:spPr>
        <p:txBody>
          <a:bodyPr wrap="square">
            <a:spAutoFit/>
          </a:bodyPr>
          <a:lstStyle/>
          <a:p>
            <a:pPr marL="223564" indent="-223564" algn="r" fontAlgn="base">
              <a:spcBef>
                <a:spcPct val="0"/>
              </a:spcBef>
              <a:spcAft>
                <a:spcPct val="0"/>
              </a:spcAft>
            </a:pPr>
            <a:r>
              <a:rPr lang="en-US" altLang="zh-CN" sz="1667"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&lt;decide, V1&gt;</a:t>
            </a:r>
          </a:p>
        </p:txBody>
      </p:sp>
      <p:sp>
        <p:nvSpPr>
          <p:cNvPr id="36" name="Rectangle 27"/>
          <p:cNvSpPr/>
          <p:nvPr/>
        </p:nvSpPr>
        <p:spPr>
          <a:xfrm>
            <a:off x="6431931" y="203682"/>
            <a:ext cx="2539403" cy="737694"/>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90000" tIns="30000" rIns="60000" bIns="30000">
            <a:spAutoFit/>
          </a:bodyPr>
          <a:lstStyle/>
          <a:p>
            <a:pPr marL="223564" indent="-223564" fontAlgn="base">
              <a:spcBef>
                <a:spcPct val="0"/>
              </a:spcBef>
              <a:spcAft>
                <a:spcPct val="0"/>
              </a:spcAft>
            </a:pPr>
            <a:r>
              <a:rPr lang="en-US" altLang="zh-CN" sz="11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1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1100" dirty="0">
                <a:solidFill>
                  <a:prstClr val="black"/>
                </a:solidFill>
                <a:latin typeface="Eras Medium ITC" pitchFamily="34" charset="0"/>
                <a:ea typeface="ＭＳ Ｐゴシック" charset="-128"/>
              </a:rPr>
              <a:t>: highest proposal number accepted</a:t>
            </a:r>
          </a:p>
          <a:p>
            <a:pPr marL="223564" indent="-223564" fontAlgn="base">
              <a:spcBef>
                <a:spcPct val="0"/>
              </a:spcBef>
              <a:spcAft>
                <a:spcPct val="0"/>
              </a:spcAft>
            </a:pPr>
            <a:r>
              <a:rPr lang="en-US" altLang="zh-CN" sz="11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V</a:t>
            </a:r>
            <a:r>
              <a:rPr lang="en-US" altLang="zh-CN" sz="11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r>
              <a:rPr lang="en-US" altLang="zh-CN" sz="1100" dirty="0">
                <a:solidFill>
                  <a:prstClr val="black"/>
                </a:solidFill>
                <a:latin typeface="Eras Medium ITC" pitchFamily="34" charset="0"/>
                <a:ea typeface="ＭＳ Ｐゴシック" charset="-128"/>
              </a:rPr>
              <a:t>: accepted value of </a:t>
            </a:r>
            <a:r>
              <a:rPr lang="en-US" altLang="zh-CN" sz="11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1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a</a:t>
            </a:r>
            <a:endParaRPr lang="en-US" altLang="zh-CN" sz="1100" dirty="0">
              <a:solidFill>
                <a:prstClr val="black"/>
              </a:solidFill>
              <a:latin typeface="Eras Medium ITC" pitchFamily="34" charset="0"/>
              <a:ea typeface="ＭＳ Ｐゴシック" charset="-128"/>
            </a:endParaRPr>
          </a:p>
          <a:p>
            <a:pPr marL="223564" indent="-223564" fontAlgn="base">
              <a:spcBef>
                <a:spcPct val="0"/>
              </a:spcBef>
              <a:spcAft>
                <a:spcPct val="0"/>
              </a:spcAft>
            </a:pPr>
            <a:r>
              <a:rPr lang="en-US" altLang="zh-CN" sz="11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1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h</a:t>
            </a:r>
            <a:r>
              <a:rPr lang="en-US" altLang="zh-CN" sz="1100" dirty="0">
                <a:solidFill>
                  <a:prstClr val="black"/>
                </a:solidFill>
                <a:latin typeface="Eras Medium ITC" pitchFamily="34" charset="0"/>
                <a:ea typeface="ＭＳ Ｐゴシック" charset="-128"/>
              </a:rPr>
              <a:t>: highest proposal number seen</a:t>
            </a:r>
          </a:p>
          <a:p>
            <a:pPr marL="223564" indent="-223564" fontAlgn="base">
              <a:spcBef>
                <a:spcPct val="0"/>
              </a:spcBef>
              <a:spcAft>
                <a:spcPct val="0"/>
              </a:spcAft>
            </a:pPr>
            <a:r>
              <a:rPr lang="en-US" altLang="zh-CN" sz="1100" b="1"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M</a:t>
            </a:r>
            <a:r>
              <a:rPr lang="en-US" altLang="zh-CN" sz="1100" b="1" baseline="-25000" dirty="0">
                <a:solidFill>
                  <a:prstClr val="black"/>
                </a:solidFill>
                <a:effectLst>
                  <a:outerShdw blurRad="38100" dist="38100" dir="2700000" algn="tl">
                    <a:srgbClr val="000000">
                      <a:alpha val="43137"/>
                    </a:srgbClr>
                  </a:outerShdw>
                </a:effectLst>
                <a:latin typeface="Eras Medium ITC" pitchFamily="34" charset="0"/>
                <a:ea typeface="ＭＳ Ｐゴシック" charset="-128"/>
              </a:rPr>
              <a:t>n</a:t>
            </a:r>
            <a:r>
              <a:rPr lang="en-US" altLang="zh-CN" sz="1100" dirty="0">
                <a:solidFill>
                  <a:prstClr val="black"/>
                </a:solidFill>
                <a:latin typeface="Eras Medium ITC" pitchFamily="34" charset="0"/>
                <a:ea typeface="ＭＳ Ｐゴシック" charset="-128"/>
              </a:rPr>
              <a:t>: my proposal number</a:t>
            </a:r>
          </a:p>
        </p:txBody>
      </p:sp>
    </p:spTree>
    <p:extLst>
      <p:ext uri="{BB962C8B-B14F-4D97-AF65-F5344CB8AC3E}">
        <p14:creationId xmlns:p14="http://schemas.microsoft.com/office/powerpoint/2010/main" val="397577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right)">
                                      <p:cBhvr>
                                        <p:cTn id="40" dur="500"/>
                                        <p:tgtEl>
                                          <p:spTgt spid="2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right)">
                                      <p:cBhvr>
                                        <p:cTn id="60" dur="500"/>
                                        <p:tgtEl>
                                          <p:spTgt spid="27"/>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right)">
                                      <p:cBhvr>
                                        <p:cTn id="69" dur="500"/>
                                        <p:tgtEl>
                                          <p:spTgt spid="32"/>
                                        </p:tgtEl>
                                      </p:cBhvr>
                                    </p:animEffect>
                                  </p:childTnLst>
                                </p:cTn>
                              </p:par>
                              <p:par>
                                <p:cTn id="70" presetID="22" presetClass="entr" presetSubtype="8"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p:bldP spid="17" grpId="0" animBg="1"/>
      <p:bldP spid="18" grpId="0"/>
      <p:bldP spid="19" grpId="0" animBg="1"/>
      <p:bldP spid="20" grpId="0"/>
      <p:bldP spid="21" grpId="0" animBg="1"/>
      <p:bldP spid="22" grpId="0" animBg="1"/>
      <p:bldP spid="23" grpId="0"/>
      <p:bldP spid="24" grpId="0"/>
      <p:bldP spid="25" grpId="0"/>
      <p:bldP spid="26" grpId="0" animBg="1"/>
      <p:bldP spid="27" grpId="0" animBg="1"/>
      <p:bldP spid="28" grpId="0"/>
      <p:bldP spid="29" grpId="0"/>
      <p:bldP spid="30" grpId="0"/>
      <p:bldP spid="31" grpId="0"/>
      <p:bldP spid="34" grpId="0"/>
      <p:bldP spid="3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Security</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014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 Policy &amp; Threat Model</a:t>
            </a:r>
            <a:endParaRPr kumimoji="1" lang="zh-CN" altLang="en-US" dirty="0"/>
          </a:p>
        </p:txBody>
      </p:sp>
      <p:sp>
        <p:nvSpPr>
          <p:cNvPr id="3" name="内容占位符 2"/>
          <p:cNvSpPr>
            <a:spLocks noGrp="1"/>
          </p:cNvSpPr>
          <p:nvPr>
            <p:ph idx="1"/>
          </p:nvPr>
        </p:nvSpPr>
        <p:spPr/>
        <p:txBody>
          <a:bodyPr/>
          <a:lstStyle/>
          <a:p>
            <a:r>
              <a:rPr lang="en-US" altLang="zh-CN" b="1" dirty="0">
                <a:solidFill>
                  <a:schemeClr val="accent2"/>
                </a:solidFill>
              </a:rPr>
              <a:t>Security is a negative goal</a:t>
            </a:r>
          </a:p>
          <a:p>
            <a:r>
              <a:rPr lang="en-US" altLang="zh-CN" dirty="0"/>
              <a:t>How to make progress in building a secure system?</a:t>
            </a:r>
          </a:p>
          <a:p>
            <a:pPr lvl="1"/>
            <a:r>
              <a:rPr lang="en-US" altLang="zh-CN" dirty="0"/>
              <a:t>Be clear about goals: "</a:t>
            </a:r>
            <a:r>
              <a:rPr lang="en-US" altLang="zh-CN" b="1" dirty="0">
                <a:solidFill>
                  <a:schemeClr val="accent2"/>
                </a:solidFill>
              </a:rPr>
              <a:t>policy</a:t>
            </a:r>
            <a:r>
              <a:rPr lang="en-US" altLang="zh-CN" dirty="0"/>
              <a:t>”</a:t>
            </a:r>
          </a:p>
          <a:p>
            <a:pPr lvl="2"/>
            <a:r>
              <a:rPr lang="en-US" altLang="zh-CN" dirty="0"/>
              <a:t>Privacy, integrity, availability</a:t>
            </a:r>
          </a:p>
          <a:p>
            <a:pPr lvl="1"/>
            <a:r>
              <a:rPr lang="en-US" altLang="zh-CN" dirty="0"/>
              <a:t>Be clear about assumptions: "</a:t>
            </a:r>
            <a:r>
              <a:rPr lang="en-US" altLang="zh-CN" b="1" dirty="0">
                <a:solidFill>
                  <a:schemeClr val="accent2"/>
                </a:solidFill>
              </a:rPr>
              <a:t>threat model</a:t>
            </a:r>
            <a:r>
              <a:rPr lang="en-US" altLang="zh-CN" dirty="0"/>
              <a:t>”</a:t>
            </a:r>
          </a:p>
          <a:p>
            <a:pPr lvl="2"/>
            <a:r>
              <a:rPr kumimoji="1" lang="en-US" altLang="zh-CN" dirty="0"/>
              <a:t>E.g., an attacker knows the password, or the administrators are not trusted</a:t>
            </a:r>
            <a:endParaRPr kumimoji="1" lang="zh-CN" altLang="en-US" dirty="0"/>
          </a:p>
        </p:txBody>
      </p:sp>
      <p:sp>
        <p:nvSpPr>
          <p:cNvPr id="4" name="幻灯片编号占位符 3"/>
          <p:cNvSpPr>
            <a:spLocks noGrp="1"/>
          </p:cNvSpPr>
          <p:nvPr>
            <p:ph type="sldNum" sz="quarter" idx="12"/>
          </p:nvPr>
        </p:nvSpPr>
        <p:spPr/>
        <p:txBody>
          <a:bodyPr/>
          <a:lstStyle/>
          <a:p>
            <a:fld id="{8107FB38-4DA8-4D40-A1B7-468F17DAFC82}" type="slidenum">
              <a:rPr lang="zh-CN" altLang="en-US" smtClean="0"/>
              <a:t>112</a:t>
            </a:fld>
            <a:endParaRPr lang="zh-CN" altLang="en-US"/>
          </a:p>
        </p:txBody>
      </p:sp>
    </p:spTree>
    <p:extLst>
      <p:ext uri="{BB962C8B-B14F-4D97-AF65-F5344CB8AC3E}">
        <p14:creationId xmlns:p14="http://schemas.microsoft.com/office/powerpoint/2010/main" val="2631031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 Complete Mediation</a:t>
            </a:r>
            <a:endParaRPr kumimoji="1" lang="zh-CN" altLang="en-US" dirty="0"/>
          </a:p>
        </p:txBody>
      </p:sp>
      <p:sp>
        <p:nvSpPr>
          <p:cNvPr id="3" name="内容占位符 2"/>
          <p:cNvSpPr>
            <a:spLocks noGrp="1"/>
          </p:cNvSpPr>
          <p:nvPr>
            <p:ph idx="1"/>
          </p:nvPr>
        </p:nvSpPr>
        <p:spPr>
          <a:xfrm>
            <a:off x="467544" y="3418175"/>
            <a:ext cx="8640960" cy="2175629"/>
          </a:xfrm>
        </p:spPr>
        <p:txBody>
          <a:bodyPr>
            <a:noAutofit/>
          </a:bodyPr>
          <a:lstStyle/>
          <a:p>
            <a:r>
              <a:rPr kumimoji="1" lang="en-US" altLang="zh-CN" sz="2000" dirty="0"/>
              <a:t>Guard typically provides:</a:t>
            </a:r>
          </a:p>
          <a:p>
            <a:pPr lvl="1"/>
            <a:r>
              <a:rPr kumimoji="1" lang="en-US" altLang="zh-CN" sz="1800" b="1" dirty="0">
                <a:solidFill>
                  <a:schemeClr val="accent2"/>
                </a:solidFill>
              </a:rPr>
              <a:t>Authentication</a:t>
            </a:r>
            <a:r>
              <a:rPr kumimoji="1" lang="en-US" altLang="zh-CN" sz="1800" dirty="0"/>
              <a:t>: is the principal who they claim to be?</a:t>
            </a:r>
          </a:p>
          <a:p>
            <a:pPr lvl="1"/>
            <a:r>
              <a:rPr kumimoji="1" lang="en-US" altLang="zh-CN" sz="1800" b="1" dirty="0">
                <a:solidFill>
                  <a:schemeClr val="accent2"/>
                </a:solidFill>
              </a:rPr>
              <a:t>Authorization</a:t>
            </a:r>
            <a:r>
              <a:rPr kumimoji="1" lang="en-US" altLang="zh-CN" sz="1800" dirty="0"/>
              <a:t>: does principal have access to perform request on resource?</a:t>
            </a:r>
          </a:p>
          <a:p>
            <a:r>
              <a:rPr kumimoji="1" lang="en-US" altLang="zh-CN" sz="2000" dirty="0"/>
              <a:t>A user uses a reference to name the resource</a:t>
            </a:r>
          </a:p>
          <a:p>
            <a:pPr lvl="1"/>
            <a:r>
              <a:rPr kumimoji="1" lang="en-US" altLang="zh-CN" sz="1800" dirty="0"/>
              <a:t>E.g., an </a:t>
            </a:r>
            <a:r>
              <a:rPr kumimoji="1" lang="en-US" altLang="zh-CN" sz="1800" dirty="0" err="1"/>
              <a:t>fd</a:t>
            </a:r>
            <a:r>
              <a:rPr kumimoji="1" lang="en-US" altLang="zh-CN" sz="1800" dirty="0"/>
              <a:t>. That’s why such mechanism is also known as “</a:t>
            </a:r>
            <a:r>
              <a:rPr kumimoji="1" lang="en-US" altLang="zh-CN" sz="1800" b="1" dirty="0">
                <a:solidFill>
                  <a:schemeClr val="accent2"/>
                </a:solidFill>
              </a:rPr>
              <a:t>reference monitor</a:t>
            </a:r>
            <a:r>
              <a:rPr kumimoji="1" lang="en-US" altLang="zh-CN" sz="1800" dirty="0"/>
              <a:t>”</a:t>
            </a:r>
            <a:endParaRPr kumimoji="1" lang="zh-CN" altLang="en-US" sz="1800" dirty="0"/>
          </a:p>
        </p:txBody>
      </p:sp>
      <p:pic>
        <p:nvPicPr>
          <p:cNvPr id="4" name="图片 3"/>
          <p:cNvPicPr>
            <a:picLocks noChangeAspect="1"/>
          </p:cNvPicPr>
          <p:nvPr/>
        </p:nvPicPr>
        <p:blipFill>
          <a:blip r:embed="rId2"/>
          <a:stretch>
            <a:fillRect/>
          </a:stretch>
        </p:blipFill>
        <p:spPr>
          <a:xfrm>
            <a:off x="1691680" y="1345332"/>
            <a:ext cx="5328592" cy="1766260"/>
          </a:xfrm>
          <a:prstGeom prst="rect">
            <a:avLst/>
          </a:prstGeom>
        </p:spPr>
      </p:pic>
    </p:spTree>
    <p:extLst>
      <p:ext uri="{BB962C8B-B14F-4D97-AF65-F5344CB8AC3E}">
        <p14:creationId xmlns:p14="http://schemas.microsoft.com/office/powerpoint/2010/main" val="6237335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dirty="0"/>
              <a:t>Principle of Least Privilege</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sz="2800" dirty="0"/>
              <a:t>Deal with bugs / incomplete mediation</a:t>
            </a:r>
          </a:p>
          <a:p>
            <a:pPr lvl="1"/>
            <a:r>
              <a:rPr lang="en-US" altLang="zh-CN" sz="2400" dirty="0"/>
              <a:t>Any component that can arbitrarily access a resource must invoke the guard</a:t>
            </a:r>
          </a:p>
          <a:p>
            <a:pPr lvl="1"/>
            <a:r>
              <a:rPr lang="en-US" altLang="zh-CN" sz="2400" dirty="0"/>
              <a:t>If component has a bug or design mistake, can lead to incomplete mediation</a:t>
            </a:r>
          </a:p>
          <a:p>
            <a:pPr lvl="1"/>
            <a:r>
              <a:rPr lang="en-US" altLang="zh-CN" sz="2400" dirty="0"/>
              <a:t>General plan: reduce the number of components that must invoke the guard</a:t>
            </a:r>
          </a:p>
          <a:p>
            <a:pPr lvl="2"/>
            <a:r>
              <a:rPr lang="en-US" altLang="zh-CN" sz="2000" dirty="0"/>
              <a:t>E.g., arrange for DB server to check permissions on records returned, then security does not depend as much on </a:t>
            </a:r>
            <a:r>
              <a:rPr lang="en-US" altLang="zh-CN" sz="2000" i="1" dirty="0" err="1"/>
              <a:t>lookup.cgi</a:t>
            </a:r>
            <a:endParaRPr lang="en-US" altLang="zh-CN" sz="2000" i="1" dirty="0"/>
          </a:p>
          <a:p>
            <a:endParaRPr kumimoji="1" lang="zh-CN" altLang="en-US" sz="2800" dirty="0"/>
          </a:p>
        </p:txBody>
      </p:sp>
      <p:sp>
        <p:nvSpPr>
          <p:cNvPr id="4" name="幻灯片编号占位符 3"/>
          <p:cNvSpPr>
            <a:spLocks noGrp="1"/>
          </p:cNvSpPr>
          <p:nvPr>
            <p:ph type="sldNum" sz="quarter" idx="12"/>
          </p:nvPr>
        </p:nvSpPr>
        <p:spPr/>
        <p:txBody>
          <a:bodyPr/>
          <a:lstStyle/>
          <a:p>
            <a:fld id="{8107FB38-4DA8-4D40-A1B7-468F17DAFC82}" type="slidenum">
              <a:rPr lang="zh-CN" altLang="en-US" smtClean="0"/>
              <a:t>114</a:t>
            </a:fld>
            <a:endParaRPr lang="zh-CN" altLang="en-US"/>
          </a:p>
        </p:txBody>
      </p:sp>
    </p:spTree>
    <p:extLst>
      <p:ext uri="{BB962C8B-B14F-4D97-AF65-F5344CB8AC3E}">
        <p14:creationId xmlns:p14="http://schemas.microsoft.com/office/powerpoint/2010/main" val="20780442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a:t>
            </a:r>
            <a:r>
              <a:rPr kumimoji="1" lang="zh-CN" altLang="en-US" dirty="0"/>
              <a:t> </a:t>
            </a:r>
            <a:r>
              <a:rPr kumimoji="1" lang="en-US" altLang="zh-CN" dirty="0"/>
              <a:t>Key Problem of Password</a:t>
            </a:r>
            <a:endParaRPr kumimoji="1" lang="zh-CN" altLang="en-US" dirty="0"/>
          </a:p>
        </p:txBody>
      </p:sp>
      <p:sp>
        <p:nvSpPr>
          <p:cNvPr id="3" name="内容占位符 2"/>
          <p:cNvSpPr>
            <a:spLocks noGrp="1"/>
          </p:cNvSpPr>
          <p:nvPr>
            <p:ph idx="1"/>
          </p:nvPr>
        </p:nvSpPr>
        <p:spPr/>
        <p:txBody>
          <a:bodyPr>
            <a:normAutofit/>
          </a:bodyPr>
          <a:lstStyle/>
          <a:p>
            <a:r>
              <a:rPr lang="en-US" altLang="zh-CN" sz="2400" dirty="0"/>
              <a:t>Key problem: once you send a password to the server, it can impersonate you</a:t>
            </a:r>
          </a:p>
          <a:p>
            <a:pPr lvl="1"/>
            <a:r>
              <a:rPr lang="en-US" altLang="zh-CN" sz="2000" dirty="0"/>
              <a:t>Solved part of the problem by hashing the password database</a:t>
            </a:r>
          </a:p>
          <a:p>
            <a:pPr lvl="1"/>
            <a:r>
              <a:rPr lang="en-US" altLang="zh-CN" sz="2000" dirty="0"/>
              <a:t>But still sending the password to the server to verify on login</a:t>
            </a:r>
          </a:p>
          <a:p>
            <a:endParaRPr kumimoji="1" lang="zh-CN" altLang="en-US" sz="2400" dirty="0"/>
          </a:p>
        </p:txBody>
      </p:sp>
      <p:sp>
        <p:nvSpPr>
          <p:cNvPr id="4" name="幻灯片编号占位符 3"/>
          <p:cNvSpPr>
            <a:spLocks noGrp="1"/>
          </p:cNvSpPr>
          <p:nvPr>
            <p:ph type="sldNum" sz="quarter" idx="12"/>
          </p:nvPr>
        </p:nvSpPr>
        <p:spPr/>
        <p:txBody>
          <a:bodyPr/>
          <a:lstStyle/>
          <a:p>
            <a:fld id="{8107FB38-4DA8-4D40-A1B7-468F17DAFC82}" type="slidenum">
              <a:rPr lang="zh-CN" altLang="en-US" smtClean="0"/>
              <a:t>115</a:t>
            </a:fld>
            <a:endParaRPr lang="zh-CN" altLang="en-US"/>
          </a:p>
        </p:txBody>
      </p:sp>
      <p:pic>
        <p:nvPicPr>
          <p:cNvPr id="5" name="图片 4"/>
          <p:cNvPicPr>
            <a:picLocks noChangeAspect="1"/>
          </p:cNvPicPr>
          <p:nvPr/>
        </p:nvPicPr>
        <p:blipFill>
          <a:blip r:embed="rId2"/>
          <a:stretch>
            <a:fillRect/>
          </a:stretch>
        </p:blipFill>
        <p:spPr>
          <a:xfrm>
            <a:off x="2771800" y="3637411"/>
            <a:ext cx="3352800" cy="1447800"/>
          </a:xfrm>
          <a:prstGeom prst="rect">
            <a:avLst/>
          </a:prstGeom>
        </p:spPr>
      </p:pic>
    </p:spTree>
    <p:extLst>
      <p:ext uri="{BB962C8B-B14F-4D97-AF65-F5344CB8AC3E}">
        <p14:creationId xmlns:p14="http://schemas.microsoft.com/office/powerpoint/2010/main" val="4240514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7624" y="952272"/>
            <a:ext cx="6660260" cy="4762728"/>
          </a:xfrm>
          <a:prstGeom prst="rect">
            <a:avLst/>
          </a:prstGeom>
        </p:spPr>
      </p:pic>
      <p:sp>
        <p:nvSpPr>
          <p:cNvPr id="6" name="标题 1"/>
          <p:cNvSpPr>
            <a:spLocks noGrp="1"/>
          </p:cNvSpPr>
          <p:nvPr>
            <p:ph type="title"/>
          </p:nvPr>
        </p:nvSpPr>
        <p:spPr>
          <a:xfrm>
            <a:off x="457200" y="228866"/>
            <a:ext cx="8229600" cy="952500"/>
          </a:xfrm>
        </p:spPr>
        <p:txBody>
          <a:bodyPr/>
          <a:lstStyle/>
          <a:p>
            <a:r>
              <a:rPr kumimoji="1" lang="en-US" altLang="zh-CN" dirty="0" err="1"/>
              <a:t>Diffie</a:t>
            </a:r>
            <a:r>
              <a:rPr kumimoji="1" lang="en-US" altLang="zh-CN" dirty="0"/>
              <a:t>-Hellman key exchange</a:t>
            </a:r>
            <a:endParaRPr kumimoji="1" lang="zh-CN" altLang="en-US" dirty="0"/>
          </a:p>
        </p:txBody>
      </p:sp>
    </p:spTree>
    <p:extLst>
      <p:ext uri="{BB962C8B-B14F-4D97-AF65-F5344CB8AC3E}">
        <p14:creationId xmlns:p14="http://schemas.microsoft.com/office/powerpoint/2010/main" val="16051346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l="190" t="-158" r="-190" b="14656"/>
          <a:stretch/>
        </p:blipFill>
        <p:spPr>
          <a:xfrm>
            <a:off x="1056401" y="1201316"/>
            <a:ext cx="6742273" cy="4112075"/>
          </a:xfrm>
          <a:prstGeom prst="rect">
            <a:avLst/>
          </a:prstGeom>
        </p:spPr>
      </p:pic>
      <p:sp>
        <p:nvSpPr>
          <p:cNvPr id="3" name="标题 1"/>
          <p:cNvSpPr>
            <a:spLocks noGrp="1"/>
          </p:cNvSpPr>
          <p:nvPr>
            <p:ph type="title"/>
          </p:nvPr>
        </p:nvSpPr>
        <p:spPr>
          <a:xfrm>
            <a:off x="457200" y="228866"/>
            <a:ext cx="8229600" cy="952500"/>
          </a:xfrm>
        </p:spPr>
        <p:txBody>
          <a:bodyPr/>
          <a:lstStyle/>
          <a:p>
            <a:r>
              <a:rPr kumimoji="1" lang="en-US" altLang="zh-CN" dirty="0"/>
              <a:t>RSA</a:t>
            </a:r>
            <a:r>
              <a:rPr kumimoji="1" lang="zh-CN" altLang="en-US" dirty="0"/>
              <a:t> </a:t>
            </a:r>
            <a:r>
              <a:rPr kumimoji="1" lang="en-US" altLang="zh-CN" dirty="0"/>
              <a:t>Algorithm</a:t>
            </a:r>
            <a:endParaRPr kumimoji="1" lang="zh-CN" altLang="en-US" dirty="0"/>
          </a:p>
        </p:txBody>
      </p:sp>
    </p:spTree>
    <p:extLst>
      <p:ext uri="{BB962C8B-B14F-4D97-AF65-F5344CB8AC3E}">
        <p14:creationId xmlns:p14="http://schemas.microsoft.com/office/powerpoint/2010/main" val="2627442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Problem: The </a:t>
            </a:r>
            <a:r>
              <a:rPr lang="en-US" altLang="zh-CN" sz="2800" dirty="0">
                <a:solidFill>
                  <a:schemeClr val="accent2"/>
                </a:solidFill>
              </a:rPr>
              <a:t>Complexity</a:t>
            </a:r>
            <a:r>
              <a:rPr lang="en-US" altLang="zh-CN" sz="2800" dirty="0"/>
              <a:t> of Computer Systems</a:t>
            </a:r>
            <a:endParaRPr lang="zh-CN" altLang="en-US" sz="2800" dirty="0"/>
          </a:p>
        </p:txBody>
      </p:sp>
      <p:sp>
        <p:nvSpPr>
          <p:cNvPr id="3" name="内容占位符 2"/>
          <p:cNvSpPr>
            <a:spLocks noGrp="1"/>
          </p:cNvSpPr>
          <p:nvPr>
            <p:ph idx="1"/>
          </p:nvPr>
        </p:nvSpPr>
        <p:spPr/>
        <p:txBody>
          <a:bodyPr>
            <a:noAutofit/>
          </a:bodyPr>
          <a:lstStyle/>
          <a:p>
            <a:r>
              <a:rPr lang="en-US" altLang="zh-CN" sz="2400" b="1" dirty="0"/>
              <a:t>Emergent properties</a:t>
            </a:r>
            <a:r>
              <a:rPr lang="en-US" altLang="zh-CN" sz="2400" dirty="0"/>
              <a:t> (surprise!)</a:t>
            </a:r>
          </a:p>
          <a:p>
            <a:pPr lvl="1"/>
            <a:r>
              <a:rPr lang="en-US" altLang="zh-CN" sz="2000" dirty="0"/>
              <a:t>The properties that are not considered at design time</a:t>
            </a:r>
          </a:p>
          <a:p>
            <a:r>
              <a:rPr lang="en-US" altLang="zh-CN" sz="2400" b="1" dirty="0"/>
              <a:t>Propagation of effects</a:t>
            </a:r>
          </a:p>
          <a:p>
            <a:pPr lvl="1"/>
            <a:r>
              <a:rPr lang="en-US" altLang="zh-CN" sz="2000" dirty="0"/>
              <a:t>Small change -&gt; big effect</a:t>
            </a:r>
          </a:p>
          <a:p>
            <a:r>
              <a:rPr lang="en-US" altLang="zh-CN" sz="2400" b="1" dirty="0"/>
              <a:t>Incommensurate scaling</a:t>
            </a:r>
          </a:p>
          <a:p>
            <a:pPr lvl="1"/>
            <a:r>
              <a:rPr lang="en-US" altLang="zh-CN" sz="2000" dirty="0"/>
              <a:t>Design for small model may not scale</a:t>
            </a:r>
          </a:p>
          <a:p>
            <a:r>
              <a:rPr lang="en-US" altLang="zh-CN" sz="2400" b="1" dirty="0"/>
              <a:t>Trade-offs</a:t>
            </a:r>
          </a:p>
          <a:p>
            <a:pPr lvl="1"/>
            <a:r>
              <a:rPr lang="en-US" altLang="zh-CN" sz="2000" dirty="0"/>
              <a:t>Waterbed effect</a:t>
            </a:r>
          </a:p>
        </p:txBody>
      </p:sp>
      <p:sp>
        <p:nvSpPr>
          <p:cNvPr id="4" name="灯片编号占位符 3"/>
          <p:cNvSpPr>
            <a:spLocks noGrp="1"/>
          </p:cNvSpPr>
          <p:nvPr>
            <p:ph type="sldNum" sz="quarter" idx="12"/>
          </p:nvPr>
        </p:nvSpPr>
        <p:spPr/>
        <p:txBody>
          <a:bodyPr/>
          <a:lstStyle/>
          <a:p>
            <a:fld id="{8107FB38-4DA8-4D40-A1B7-468F17DAFC82}" type="slidenum">
              <a:rPr lang="zh-CN" altLang="en-US" sz="1100" smtClean="0"/>
              <a:t>118</a:t>
            </a:fld>
            <a:endParaRPr lang="zh-CN" altLang="en-US" sz="1100"/>
          </a:p>
        </p:txBody>
      </p:sp>
    </p:spTree>
    <p:extLst>
      <p:ext uri="{BB962C8B-B14F-4D97-AF65-F5344CB8AC3E}">
        <p14:creationId xmlns:p14="http://schemas.microsoft.com/office/powerpoint/2010/main" val="2145526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297327"/>
            <a:ext cx="1512168" cy="10801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da-DK"/>
              <a:t>source-code of </a:t>
            </a:r>
            <a:r>
              <a:rPr lang="da-DK">
                <a:solidFill>
                  <a:srgbClr val="C00000"/>
                </a:solidFill>
              </a:rPr>
              <a:t>bugged</a:t>
            </a:r>
            <a:r>
              <a:rPr lang="da-DK"/>
              <a:t> compiler</a:t>
            </a:r>
            <a:endParaRPr lang="en-US"/>
          </a:p>
        </p:txBody>
      </p:sp>
      <p:sp>
        <p:nvSpPr>
          <p:cNvPr id="5" name="Right Arrow 4"/>
          <p:cNvSpPr/>
          <p:nvPr/>
        </p:nvSpPr>
        <p:spPr>
          <a:xfrm rot="5400000">
            <a:off x="909759" y="2782800"/>
            <a:ext cx="627738" cy="3600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 name="Rectangle 5"/>
          <p:cNvSpPr/>
          <p:nvPr/>
        </p:nvSpPr>
        <p:spPr>
          <a:xfrm>
            <a:off x="467544" y="3521959"/>
            <a:ext cx="1512168" cy="108012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da-DK"/>
              <a:t>compiler</a:t>
            </a:r>
            <a:endParaRPr lang="en-US"/>
          </a:p>
        </p:txBody>
      </p:sp>
      <p:sp>
        <p:nvSpPr>
          <p:cNvPr id="7" name="Rectangle 6"/>
          <p:cNvSpPr/>
          <p:nvPr/>
        </p:nvSpPr>
        <p:spPr>
          <a:xfrm>
            <a:off x="3635896" y="3551873"/>
            <a:ext cx="1512168" cy="10801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a-DK"/>
              <a:t>bugged compiler</a:t>
            </a:r>
            <a:endParaRPr lang="en-US"/>
          </a:p>
        </p:txBody>
      </p:sp>
      <p:sp>
        <p:nvSpPr>
          <p:cNvPr id="9" name="Rectangle 8"/>
          <p:cNvSpPr/>
          <p:nvPr/>
        </p:nvSpPr>
        <p:spPr>
          <a:xfrm>
            <a:off x="3635896" y="1297327"/>
            <a:ext cx="1512168" cy="10801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a-DK"/>
              <a:t>source-code of </a:t>
            </a:r>
            <a:r>
              <a:rPr lang="da-DK">
                <a:solidFill>
                  <a:srgbClr val="92D050"/>
                </a:solidFill>
              </a:rPr>
              <a:t>innocent </a:t>
            </a:r>
            <a:r>
              <a:rPr lang="da-DK"/>
              <a:t>compiler</a:t>
            </a:r>
            <a:endParaRPr lang="en-US"/>
          </a:p>
        </p:txBody>
      </p:sp>
      <p:sp>
        <p:nvSpPr>
          <p:cNvPr id="13" name="Rectangle 12"/>
          <p:cNvSpPr/>
          <p:nvPr/>
        </p:nvSpPr>
        <p:spPr>
          <a:xfrm>
            <a:off x="6732240" y="3551873"/>
            <a:ext cx="1512168" cy="108012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a-DK"/>
              <a:t>bugged compiler</a:t>
            </a:r>
            <a:endParaRPr lang="en-US"/>
          </a:p>
        </p:txBody>
      </p:sp>
      <p:sp>
        <p:nvSpPr>
          <p:cNvPr id="14" name="Right Arrow 13"/>
          <p:cNvSpPr/>
          <p:nvPr/>
        </p:nvSpPr>
        <p:spPr>
          <a:xfrm>
            <a:off x="2411761" y="3937620"/>
            <a:ext cx="753285" cy="300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5" name="Right Arrow 14"/>
          <p:cNvSpPr/>
          <p:nvPr/>
        </p:nvSpPr>
        <p:spPr>
          <a:xfrm rot="5400000">
            <a:off x="4078111" y="2766893"/>
            <a:ext cx="627738" cy="3600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6" name="Right Arrow 15"/>
          <p:cNvSpPr/>
          <p:nvPr/>
        </p:nvSpPr>
        <p:spPr>
          <a:xfrm>
            <a:off x="2450564" y="1687370"/>
            <a:ext cx="753285" cy="300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7" name="Right Arrow 16"/>
          <p:cNvSpPr/>
          <p:nvPr/>
        </p:nvSpPr>
        <p:spPr>
          <a:xfrm>
            <a:off x="5580113" y="3941916"/>
            <a:ext cx="753285" cy="30003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8" name="Rectangle 17"/>
          <p:cNvSpPr/>
          <p:nvPr/>
        </p:nvSpPr>
        <p:spPr>
          <a:xfrm>
            <a:off x="6732240" y="1297327"/>
            <a:ext cx="1512168" cy="10801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a-DK"/>
              <a:t>source-code of</a:t>
            </a:r>
            <a:r>
              <a:rPr lang="da-DK">
                <a:solidFill>
                  <a:schemeClr val="tx1"/>
                </a:solidFill>
              </a:rPr>
              <a:t> </a:t>
            </a:r>
            <a:r>
              <a:rPr lang="da-DK">
                <a:solidFill>
                  <a:schemeClr val="tx2">
                    <a:lumMod val="60000"/>
                    <a:lumOff val="40000"/>
                  </a:schemeClr>
                </a:solidFill>
              </a:rPr>
              <a:t>/bin/login</a:t>
            </a:r>
            <a:r>
              <a:rPr lang="da-DK">
                <a:solidFill>
                  <a:schemeClr val="tx1"/>
                </a:solidFill>
              </a:rPr>
              <a:t> program</a:t>
            </a:r>
            <a:endParaRPr lang="en-US">
              <a:solidFill>
                <a:schemeClr val="tx1"/>
              </a:solidFill>
            </a:endParaRPr>
          </a:p>
        </p:txBody>
      </p:sp>
      <p:pic>
        <p:nvPicPr>
          <p:cNvPr id="102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05904" y="2137420"/>
            <a:ext cx="462709" cy="360040"/>
          </a:xfrm>
          <a:prstGeom prst="rect">
            <a:avLst/>
          </a:prstGeom>
          <a:noFill/>
          <a:ln>
            <a:noFill/>
          </a:ln>
          <a:effectLst/>
        </p:spPr>
      </p:pic>
      <p:pic>
        <p:nvPicPr>
          <p:cNvPr id="19"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85355" y="4743064"/>
            <a:ext cx="462709" cy="360040"/>
          </a:xfrm>
          <a:prstGeom prst="rect">
            <a:avLst/>
          </a:prstGeom>
          <a:noFill/>
          <a:ln>
            <a:noFill/>
          </a:ln>
          <a:effectLst/>
        </p:spPr>
      </p:pic>
      <p:sp>
        <p:nvSpPr>
          <p:cNvPr id="20" name="Right Arrow 19"/>
          <p:cNvSpPr/>
          <p:nvPr/>
        </p:nvSpPr>
        <p:spPr>
          <a:xfrm rot="5400000">
            <a:off x="7174455" y="2736128"/>
            <a:ext cx="627738" cy="3600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7" name="Title 1"/>
          <p:cNvSpPr>
            <a:spLocks noGrp="1"/>
          </p:cNvSpPr>
          <p:nvPr>
            <p:ph type="title"/>
          </p:nvPr>
        </p:nvSpPr>
        <p:spPr>
          <a:xfrm>
            <a:off x="457200" y="228865"/>
            <a:ext cx="8229600" cy="952500"/>
          </a:xfrm>
        </p:spPr>
        <p:txBody>
          <a:bodyPr/>
          <a:lstStyle/>
          <a:p>
            <a:r>
              <a:rPr lang="da-DK"/>
              <a:t>What happens?</a:t>
            </a:r>
            <a:endParaRPr lang="en-US"/>
          </a:p>
        </p:txBody>
      </p:sp>
      <p:sp>
        <p:nvSpPr>
          <p:cNvPr id="29" name="Right Arrow 28"/>
          <p:cNvSpPr/>
          <p:nvPr/>
        </p:nvSpPr>
        <p:spPr>
          <a:xfrm rot="5400000">
            <a:off x="7182583" y="4945862"/>
            <a:ext cx="627738" cy="360040"/>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30"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76473" y="4743064"/>
            <a:ext cx="462709" cy="360040"/>
          </a:xfrm>
          <a:prstGeom prst="rect">
            <a:avLst/>
          </a:prstGeom>
          <a:noFill/>
          <a:ln>
            <a:noFill/>
          </a:ln>
          <a:effectLst/>
        </p:spPr>
      </p:pic>
    </p:spTree>
    <p:extLst>
      <p:ext uri="{BB962C8B-B14F-4D97-AF65-F5344CB8AC3E}">
        <p14:creationId xmlns:p14="http://schemas.microsoft.com/office/powerpoint/2010/main" val="204352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3" grpId="0" animBg="1"/>
      <p:bldP spid="14" grpId="0" animBg="1"/>
      <p:bldP spid="15" grpId="0" animBg="1"/>
      <p:bldP spid="16" grpId="0" animBg="1"/>
      <p:bldP spid="17" grpId="0" animBg="1"/>
      <p:bldP spid="18" grpId="0" animBg="1"/>
      <p:bldP spid="20"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11560" y="1729387"/>
            <a:ext cx="4969523" cy="1673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97169" y="1753521"/>
            <a:ext cx="2119248" cy="1649015"/>
          </a:xfrm>
          <a:prstGeom prst="rect">
            <a:avLst/>
          </a:prstGeom>
          <a:noFill/>
          <a:ln>
            <a:noFill/>
          </a:ln>
          <a:effectLst/>
        </p:spPr>
      </p:pic>
    </p:spTree>
    <p:extLst>
      <p:ext uri="{BB962C8B-B14F-4D97-AF65-F5344CB8AC3E}">
        <p14:creationId xmlns:p14="http://schemas.microsoft.com/office/powerpoint/2010/main" val="326606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Moral</a:t>
            </a:r>
            <a:endParaRPr lang="en-US"/>
          </a:p>
        </p:txBody>
      </p:sp>
      <p:sp>
        <p:nvSpPr>
          <p:cNvPr id="3" name="Content Placeholder 2"/>
          <p:cNvSpPr>
            <a:spLocks noGrp="1"/>
          </p:cNvSpPr>
          <p:nvPr>
            <p:ph idx="1"/>
          </p:nvPr>
        </p:nvSpPr>
        <p:spPr/>
        <p:txBody>
          <a:bodyPr/>
          <a:lstStyle/>
          <a:p>
            <a:pPr marL="0" indent="0">
              <a:buNone/>
            </a:pPr>
            <a:r>
              <a:rPr lang="da-DK"/>
              <a:t>"</a:t>
            </a:r>
            <a:r>
              <a:rPr lang="da-DK" i="1"/>
              <a:t>The moral is obvious. You can't trust code that you did not totally create yourself.</a:t>
            </a:r>
            <a:r>
              <a:rPr lang="da-DK"/>
              <a:t> </a:t>
            </a:r>
            <a:r>
              <a:rPr lang="da-DK" i="1"/>
              <a:t>(Especially code from companies that employ people like me.)</a:t>
            </a:r>
            <a:r>
              <a:rPr lang="da-DK"/>
              <a:t>"</a:t>
            </a:r>
          </a:p>
          <a:p>
            <a:pPr marL="0" indent="0">
              <a:buNone/>
            </a:pPr>
            <a:endParaRPr lang="da-DK"/>
          </a:p>
          <a:p>
            <a:pPr marL="0" indent="0">
              <a:buNone/>
            </a:pPr>
            <a:endParaRPr lang="en-US"/>
          </a:p>
        </p:txBody>
      </p:sp>
      <p:sp>
        <p:nvSpPr>
          <p:cNvPr id="4" name="Rounded Rectangular Callout 3"/>
          <p:cNvSpPr/>
          <p:nvPr/>
        </p:nvSpPr>
        <p:spPr>
          <a:xfrm>
            <a:off x="1835696" y="3277547"/>
            <a:ext cx="2808312" cy="1080120"/>
          </a:xfrm>
          <a:prstGeom prst="wedgeRoundRectCallout">
            <a:avLst>
              <a:gd name="adj1" fmla="val -14912"/>
              <a:gd name="adj2" fmla="val -7859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a:t>Today, Ken Thompson works as a distinguished engineer for Google</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8064" y="3391790"/>
            <a:ext cx="2952328" cy="851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203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Is this a real problem?</a:t>
            </a:r>
            <a:endParaRPr lang="en-US"/>
          </a:p>
        </p:txBody>
      </p:sp>
      <p:sp>
        <p:nvSpPr>
          <p:cNvPr id="3" name="Content Placeholder 2"/>
          <p:cNvSpPr>
            <a:spLocks noGrp="1"/>
          </p:cNvSpPr>
          <p:nvPr>
            <p:ph idx="1"/>
          </p:nvPr>
        </p:nvSpPr>
        <p:spPr/>
        <p:txBody>
          <a:bodyPr/>
          <a:lstStyle/>
          <a:p>
            <a:r>
              <a:rPr lang="da-DK" dirty="0"/>
              <a:t>Yes, it happened to a Delphi compiler in 2009!</a:t>
            </a:r>
          </a:p>
          <a:p>
            <a:pPr lvl="1"/>
            <a:r>
              <a:rPr lang="da-DK" dirty="0"/>
              <a:t>Win32/Induc-A</a:t>
            </a:r>
          </a:p>
          <a:p>
            <a:r>
              <a:rPr lang="en-US" altLang="zh-CN" dirty="0"/>
              <a:t>Another example:</a:t>
            </a:r>
          </a:p>
          <a:p>
            <a:pPr lvl="1"/>
            <a:r>
              <a:rPr lang="en-US" dirty="0" err="1"/>
              <a:t>XCodeGhost</a:t>
            </a:r>
            <a:r>
              <a:rPr lang="en-US" dirty="0"/>
              <a:t> on iOS</a:t>
            </a:r>
            <a:r>
              <a:rPr lang="en-US" altLang="zh-CN" dirty="0"/>
              <a:t>.</a:t>
            </a:r>
            <a:r>
              <a:rPr lang="en-US" dirty="0"/>
              <a:t> </a:t>
            </a:r>
            <a:r>
              <a:rPr lang="en-US" altLang="zh-CN" dirty="0"/>
              <a:t>In 2015, China</a:t>
            </a:r>
            <a:endParaRPr lang="en-US" dirty="0"/>
          </a:p>
          <a:p>
            <a:pPr lvl="1"/>
            <a:r>
              <a:rPr lang="da-DK" sz="2000" dirty="0"/>
              <a:t>https://zh.wikipedia.org/wiki/XcodeGhost%E9%A3%8E%E6%B3%A2</a:t>
            </a:r>
          </a:p>
          <a:p>
            <a:endParaRPr lang="da-DK" dirty="0"/>
          </a:p>
          <a:p>
            <a:endParaRPr lang="en-US" dirty="0"/>
          </a:p>
        </p:txBody>
      </p:sp>
    </p:spTree>
    <p:extLst>
      <p:ext uri="{BB962C8B-B14F-4D97-AF65-F5344CB8AC3E}">
        <p14:creationId xmlns:p14="http://schemas.microsoft.com/office/powerpoint/2010/main" val="153536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Moral (continued)</a:t>
            </a:r>
            <a:endParaRPr lang="en-US"/>
          </a:p>
        </p:txBody>
      </p:sp>
      <p:sp>
        <p:nvSpPr>
          <p:cNvPr id="3" name="Content Placeholder 2"/>
          <p:cNvSpPr>
            <a:spLocks noGrp="1"/>
          </p:cNvSpPr>
          <p:nvPr>
            <p:ph idx="1"/>
          </p:nvPr>
        </p:nvSpPr>
        <p:spPr/>
        <p:txBody>
          <a:bodyPr/>
          <a:lstStyle/>
          <a:p>
            <a:pPr marL="0" indent="0">
              <a:buNone/>
            </a:pPr>
            <a:r>
              <a:rPr lang="da-DK" dirty="0"/>
              <a:t>"</a:t>
            </a:r>
            <a:r>
              <a:rPr lang="da-DK" i="1" dirty="0"/>
              <a:t>No amount of source-level verification or scrutiny will protect you from using untrusted code.</a:t>
            </a:r>
            <a:r>
              <a:rPr lang="da-DK" dirty="0"/>
              <a:t>"</a:t>
            </a:r>
            <a:endParaRPr lang="en-US" dirty="0"/>
          </a:p>
        </p:txBody>
      </p:sp>
    </p:spTree>
    <p:extLst>
      <p:ext uri="{BB962C8B-B14F-4D97-AF65-F5344CB8AC3E}">
        <p14:creationId xmlns:p14="http://schemas.microsoft.com/office/powerpoint/2010/main" val="54349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Challenges Ascribed to the Cloud [IDC 2008]</a:t>
            </a:r>
            <a:endParaRPr lang="zh-CN" altLang="en-US" dirty="0"/>
          </a:p>
        </p:txBody>
      </p:sp>
      <p:pic>
        <p:nvPicPr>
          <p:cNvPr id="4" name="Picture 5"/>
          <p:cNvPicPr>
            <a:picLocks noChangeAspect="1"/>
          </p:cNvPicPr>
          <p:nvPr/>
        </p:nvPicPr>
        <p:blipFill>
          <a:blip r:embed="rId2"/>
          <a:srcRect/>
          <a:stretch>
            <a:fillRect/>
          </a:stretch>
        </p:blipFill>
        <p:spPr bwMode="auto">
          <a:xfrm>
            <a:off x="996157" y="931334"/>
            <a:ext cx="6905625" cy="4759854"/>
          </a:xfrm>
          <a:prstGeom prst="rect">
            <a:avLst/>
          </a:prstGeom>
          <a:noFill/>
          <a:ln w="9525">
            <a:noFill/>
            <a:miter lim="800000"/>
            <a:headEnd/>
            <a:tailEnd/>
          </a:ln>
        </p:spPr>
      </p:pic>
      <p:sp>
        <p:nvSpPr>
          <p:cNvPr id="6" name="右箭头 5"/>
          <p:cNvSpPr/>
          <p:nvPr/>
        </p:nvSpPr>
        <p:spPr>
          <a:xfrm>
            <a:off x="2483555" y="1550823"/>
            <a:ext cx="573853" cy="528215"/>
          </a:xfrm>
          <a:prstGeom prst="rightArrow">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p>
        </p:txBody>
      </p:sp>
      <p:sp>
        <p:nvSpPr>
          <p:cNvPr id="3" name="Slide Number Placeholder 2"/>
          <p:cNvSpPr>
            <a:spLocks noGrp="1"/>
          </p:cNvSpPr>
          <p:nvPr>
            <p:ph type="sldNum" sz="quarter" idx="12"/>
          </p:nvPr>
        </p:nvSpPr>
        <p:spPr/>
        <p:txBody>
          <a:bodyPr/>
          <a:lstStyle/>
          <a:p>
            <a:fld id="{1CC3FFFF-B9CB-CB45-B44F-469B9B7A6296}" type="slidenum">
              <a:rPr lang="en-US" smtClean="0"/>
              <a:t>17</a:t>
            </a:fld>
            <a:endParaRPr lang="en-US"/>
          </a:p>
        </p:txBody>
      </p:sp>
    </p:spTree>
    <p:extLst>
      <p:ext uri="{BB962C8B-B14F-4D97-AF65-F5344CB8AC3E}">
        <p14:creationId xmlns:p14="http://schemas.microsoft.com/office/powerpoint/2010/main" val="155347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 Threats of Cloud Security [Gartner 08]</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Privileged operator access</a:t>
            </a:r>
          </a:p>
          <a:p>
            <a:r>
              <a:rPr lang="en-US" altLang="zh-CN" dirty="0"/>
              <a:t>Regulatory compliance</a:t>
            </a:r>
          </a:p>
          <a:p>
            <a:r>
              <a:rPr lang="en-US" altLang="zh-CN" dirty="0"/>
              <a:t>Data location</a:t>
            </a:r>
          </a:p>
          <a:p>
            <a:r>
              <a:rPr lang="en-US" altLang="zh-CN" dirty="0"/>
              <a:t>Data segregation</a:t>
            </a:r>
          </a:p>
          <a:p>
            <a:r>
              <a:rPr lang="en-US" altLang="zh-CN" dirty="0"/>
              <a:t>Recovery</a:t>
            </a:r>
          </a:p>
          <a:p>
            <a:r>
              <a:rPr lang="en-US" altLang="zh-CN" dirty="0"/>
              <a:t>Investigative support</a:t>
            </a:r>
          </a:p>
          <a:p>
            <a:r>
              <a:rPr lang="en-US" altLang="zh-CN" dirty="0"/>
              <a:t>Long-term viability</a:t>
            </a:r>
            <a:endParaRPr lang="zh-CN" altLang="en-US" dirty="0"/>
          </a:p>
        </p:txBody>
      </p:sp>
      <p:sp>
        <p:nvSpPr>
          <p:cNvPr id="4" name="右箭头 3"/>
          <p:cNvSpPr/>
          <p:nvPr/>
        </p:nvSpPr>
        <p:spPr>
          <a:xfrm rot="10800000">
            <a:off x="4499992" y="1513272"/>
            <a:ext cx="573853" cy="528215"/>
          </a:xfrm>
          <a:prstGeom prst="rightArrow">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p>
        </p:txBody>
      </p:sp>
      <p:cxnSp>
        <p:nvCxnSpPr>
          <p:cNvPr id="5" name="直接连接符 4"/>
          <p:cNvCxnSpPr/>
          <p:nvPr/>
        </p:nvCxnSpPr>
        <p:spPr>
          <a:xfrm>
            <a:off x="971600" y="1800466"/>
            <a:ext cx="3285096"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Slide Number Placeholder 5"/>
          <p:cNvSpPr>
            <a:spLocks noGrp="1"/>
          </p:cNvSpPr>
          <p:nvPr>
            <p:ph type="sldNum" sz="quarter" idx="12"/>
          </p:nvPr>
        </p:nvSpPr>
        <p:spPr/>
        <p:txBody>
          <a:bodyPr/>
          <a:lstStyle/>
          <a:p>
            <a:fld id="{1CC3FFFF-B9CB-CB45-B44F-469B9B7A6296}" type="slidenum">
              <a:rPr lang="en-US" smtClean="0"/>
              <a:t>18</a:t>
            </a:fld>
            <a:endParaRPr lang="en-US"/>
          </a:p>
        </p:txBody>
      </p:sp>
    </p:spTree>
    <p:extLst>
      <p:ext uri="{BB962C8B-B14F-4D97-AF65-F5344CB8AC3E}">
        <p14:creationId xmlns:p14="http://schemas.microsoft.com/office/powerpoint/2010/main" val="415304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Security Challenges: Inside Attacks</a:t>
            </a:r>
            <a:endParaRPr lang="zh-CN" altLang="en-US" dirty="0"/>
          </a:p>
        </p:txBody>
      </p:sp>
      <p:pic>
        <p:nvPicPr>
          <p:cNvPr id="4" name="Picture 9" descr="图片 2.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997185" y="1282791"/>
            <a:ext cx="7187260" cy="2141508"/>
          </a:xfrm>
          <a:prstGeom prst="rect">
            <a:avLst/>
          </a:prstGeom>
          <a:noFill/>
          <a:ln w="9525">
            <a:noFill/>
            <a:miter lim="800000"/>
            <a:headEnd/>
            <a:tailEnd/>
          </a:ln>
        </p:spPr>
      </p:pic>
      <p:cxnSp>
        <p:nvCxnSpPr>
          <p:cNvPr id="5" name="直接连接符 4"/>
          <p:cNvCxnSpPr/>
          <p:nvPr/>
        </p:nvCxnSpPr>
        <p:spPr>
          <a:xfrm>
            <a:off x="3083719" y="3111287"/>
            <a:ext cx="2842948"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 name="直接连接符 5"/>
          <p:cNvCxnSpPr/>
          <p:nvPr/>
        </p:nvCxnSpPr>
        <p:spPr>
          <a:xfrm>
            <a:off x="6397037" y="2898808"/>
            <a:ext cx="1787408"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8" name="内容占位符 2"/>
          <p:cNvSpPr txBox="1">
            <a:spLocks/>
          </p:cNvSpPr>
          <p:nvPr/>
        </p:nvSpPr>
        <p:spPr>
          <a:xfrm>
            <a:off x="1124186" y="3951119"/>
            <a:ext cx="6552259" cy="818444"/>
          </a:xfrm>
          <a:prstGeom prst="rect">
            <a:avLst/>
          </a:prstGeom>
          <a:noFill/>
          <a:ln w="38100"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76200" tIns="38100" rIns="76200" bIns="38100" rtlCol="0" anchor="ctr">
            <a:noAutofit/>
          </a:bodyPr>
          <a:lstStyle>
            <a:lvl1pPr marL="342900" indent="-342900" algn="l" defTabSz="457200" rtl="0" eaLnBrk="1" latinLnBrk="0" hangingPunct="1">
              <a:spcBef>
                <a:spcPts val="1872"/>
              </a:spcBef>
              <a:buFont typeface="Arial"/>
              <a:buChar char="•"/>
              <a:defRPr sz="28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buNone/>
            </a:pPr>
            <a:r>
              <a:rPr lang="en-US" altLang="zh-CN" sz="2400" b="1" dirty="0">
                <a:solidFill>
                  <a:schemeClr val="tx1"/>
                </a:solidFill>
              </a:rPr>
              <a:t>..., peeking in on emails, chats and Google Talk call logs for several months …</a:t>
            </a:r>
            <a:endParaRPr lang="zh-CN" altLang="en-US" sz="2400" b="1" dirty="0">
              <a:solidFill>
                <a:schemeClr val="tx1"/>
              </a:solidFill>
            </a:endParaRPr>
          </a:p>
        </p:txBody>
      </p:sp>
      <p:cxnSp>
        <p:nvCxnSpPr>
          <p:cNvPr id="9" name="直接连接符 8"/>
          <p:cNvCxnSpPr/>
          <p:nvPr/>
        </p:nvCxnSpPr>
        <p:spPr>
          <a:xfrm flipH="1">
            <a:off x="7676444" y="2898808"/>
            <a:ext cx="508002" cy="10523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flipH="1">
            <a:off x="1124186" y="3111287"/>
            <a:ext cx="1959534" cy="8398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1CC3FFFF-B9CB-CB45-B44F-469B9B7A6296}" type="slidenum">
              <a:rPr lang="en-US" smtClean="0"/>
              <a:t>19</a:t>
            </a:fld>
            <a:endParaRPr lang="en-US"/>
          </a:p>
        </p:txBody>
      </p:sp>
    </p:spTree>
    <p:extLst>
      <p:ext uri="{BB962C8B-B14F-4D97-AF65-F5344CB8AC3E}">
        <p14:creationId xmlns:p14="http://schemas.microsoft.com/office/powerpoint/2010/main" val="131661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Trust and Security</a:t>
            </a:r>
            <a:endParaRPr lang="zh-CN" altLang="en-US" dirty="0"/>
          </a:p>
        </p:txBody>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2172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Minimize TCB</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677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Principle</a:t>
            </a:r>
            <a:r>
              <a:rPr kumimoji="1" lang="zh-CN" altLang="en-US" dirty="0"/>
              <a:t> </a:t>
            </a:r>
            <a:r>
              <a:rPr kumimoji="1" lang="en-US" altLang="zh-CN" dirty="0"/>
              <a:t>of</a:t>
            </a:r>
            <a:r>
              <a:rPr kumimoji="1" lang="zh-CN" altLang="en-US" dirty="0"/>
              <a:t> </a:t>
            </a:r>
            <a:r>
              <a:rPr kumimoji="1" lang="en-US" altLang="zh-CN" dirty="0"/>
              <a:t>Least Privilege</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i="1" dirty="0"/>
              <a:t>Every program and every privileged user of the system should operate using the least amount of privilege necessary to complete the job.</a:t>
            </a:r>
          </a:p>
          <a:p>
            <a:pPr marL="0" indent="0">
              <a:buNone/>
            </a:pPr>
            <a:endParaRPr kumimoji="1" lang="en-US" altLang="zh-CN" i="1" dirty="0"/>
          </a:p>
          <a:p>
            <a:pPr marL="0" indent="0" algn="r">
              <a:buNone/>
            </a:pPr>
            <a:r>
              <a:rPr kumimoji="1" lang="zh-CN" altLang="zh-CN" i="1" dirty="0"/>
              <a:t>- </a:t>
            </a:r>
            <a:r>
              <a:rPr kumimoji="1" lang="en-US" altLang="zh-CN" i="1" dirty="0"/>
              <a:t>Jerome</a:t>
            </a:r>
            <a:r>
              <a:rPr kumimoji="1" lang="zh-CN" altLang="en-US" i="1" dirty="0"/>
              <a:t> </a:t>
            </a:r>
            <a:r>
              <a:rPr kumimoji="1" lang="en-US" altLang="zh-CN" i="1" dirty="0" err="1"/>
              <a:t>Saltzer</a:t>
            </a:r>
            <a:endParaRPr kumimoji="1" lang="zh-CN" altLang="en-US" i="1" dirty="0"/>
          </a:p>
        </p:txBody>
      </p:sp>
    </p:spTree>
    <p:extLst>
      <p:ext uri="{BB962C8B-B14F-4D97-AF65-F5344CB8AC3E}">
        <p14:creationId xmlns:p14="http://schemas.microsoft.com/office/powerpoint/2010/main" val="246886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TCB: Trusted Computing Base</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dirty="0"/>
              <a:t>TCB</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parts</a:t>
            </a:r>
            <a:r>
              <a:rPr kumimoji="1" lang="zh-CN" altLang="en-US" dirty="0"/>
              <a:t> </a:t>
            </a:r>
            <a:r>
              <a:rPr kumimoji="1" lang="en-US" altLang="zh-CN" dirty="0"/>
              <a:t>that</a:t>
            </a:r>
            <a:r>
              <a:rPr kumimoji="1" lang="zh-CN" altLang="en-US" dirty="0"/>
              <a:t> </a:t>
            </a:r>
            <a:r>
              <a:rPr kumimoji="1" lang="en-US" altLang="zh-CN" dirty="0"/>
              <a:t>are</a:t>
            </a:r>
            <a:r>
              <a:rPr kumimoji="1" lang="zh-CN" altLang="en-US" dirty="0"/>
              <a:t> </a:t>
            </a:r>
            <a:r>
              <a:rPr kumimoji="1" lang="en-US" altLang="zh-CN" dirty="0"/>
              <a:t>trusted</a:t>
            </a:r>
          </a:p>
          <a:p>
            <a:pPr lvl="1"/>
            <a:r>
              <a:rPr kumimoji="1" lang="en-US" altLang="zh-CN" dirty="0"/>
              <a:t>Process</a:t>
            </a:r>
            <a:r>
              <a:rPr kumimoji="1" lang="zh-CN" altLang="en-US" dirty="0"/>
              <a:t> </a:t>
            </a:r>
            <a:r>
              <a:rPr kumimoji="1" lang="en-US" altLang="zh-CN" dirty="0"/>
              <a:t>never</a:t>
            </a:r>
            <a:r>
              <a:rPr kumimoji="1" lang="zh-CN" altLang="en-US" dirty="0"/>
              <a:t> </a:t>
            </a:r>
            <a:r>
              <a:rPr kumimoji="1" lang="en-US" altLang="zh-CN" dirty="0"/>
              <a:t>trust</a:t>
            </a:r>
            <a:r>
              <a:rPr kumimoji="1" lang="zh-CN" altLang="en-US" dirty="0"/>
              <a:t> </a:t>
            </a:r>
            <a:r>
              <a:rPr kumimoji="1" lang="en-US" altLang="zh-CN" dirty="0"/>
              <a:t>another</a:t>
            </a:r>
            <a:r>
              <a:rPr kumimoji="1" lang="zh-CN" altLang="en-US" dirty="0"/>
              <a:t> </a:t>
            </a:r>
            <a:r>
              <a:rPr kumimoji="1" lang="en-US" altLang="zh-CN" dirty="0"/>
              <a:t>process,</a:t>
            </a:r>
            <a:r>
              <a:rPr kumimoji="1" lang="zh-CN" altLang="en-US" dirty="0"/>
              <a:t> </a:t>
            </a:r>
            <a:r>
              <a:rPr kumimoji="1" lang="en-US" altLang="zh-CN" dirty="0"/>
              <a:t>but</a:t>
            </a:r>
            <a:r>
              <a:rPr kumimoji="1" lang="zh-CN" altLang="en-US" dirty="0"/>
              <a:t> </a:t>
            </a:r>
            <a:r>
              <a:rPr kumimoji="1" lang="en-US" altLang="zh-CN" dirty="0"/>
              <a:t>trusts</a:t>
            </a:r>
            <a:r>
              <a:rPr kumimoji="1" lang="zh-CN" altLang="en-US" dirty="0"/>
              <a:t> </a:t>
            </a:r>
            <a:r>
              <a:rPr kumimoji="1" lang="en-US" altLang="zh-CN" dirty="0"/>
              <a:t>all</a:t>
            </a:r>
            <a:r>
              <a:rPr kumimoji="1" lang="zh-CN" altLang="en-US" dirty="0"/>
              <a:t> </a:t>
            </a:r>
            <a:r>
              <a:rPr kumimoji="1" lang="en-US" altLang="zh-CN" dirty="0"/>
              <a:t>its</a:t>
            </a:r>
            <a:r>
              <a:rPr kumimoji="1" lang="zh-CN" altLang="en-US" dirty="0"/>
              <a:t> </a:t>
            </a:r>
            <a:r>
              <a:rPr kumimoji="1" lang="en-US" altLang="zh-CN" dirty="0"/>
              <a:t>threads</a:t>
            </a:r>
          </a:p>
          <a:p>
            <a:pPr lvl="1"/>
            <a:r>
              <a:rPr kumimoji="1" lang="en-US" altLang="zh-CN" dirty="0"/>
              <a:t>OS</a:t>
            </a:r>
            <a:r>
              <a:rPr kumimoji="1" lang="zh-CN" altLang="en-US" dirty="0"/>
              <a:t> </a:t>
            </a:r>
            <a:r>
              <a:rPr kumimoji="1" lang="en-US" altLang="zh-CN" dirty="0"/>
              <a:t>never</a:t>
            </a:r>
            <a:r>
              <a:rPr kumimoji="1" lang="zh-CN" altLang="en-US" dirty="0"/>
              <a:t> </a:t>
            </a:r>
            <a:r>
              <a:rPr kumimoji="1" lang="en-US" altLang="zh-CN" dirty="0"/>
              <a:t>trust</a:t>
            </a:r>
            <a:r>
              <a:rPr kumimoji="1" lang="zh-CN" altLang="en-US" dirty="0"/>
              <a:t> </a:t>
            </a:r>
            <a:r>
              <a:rPr kumimoji="1" lang="en-US" altLang="zh-CN" dirty="0"/>
              <a:t>a</a:t>
            </a:r>
            <a:r>
              <a:rPr kumimoji="1" lang="zh-CN" altLang="en-US" dirty="0"/>
              <a:t> </a:t>
            </a:r>
            <a:r>
              <a:rPr kumimoji="1" lang="en-US" altLang="zh-CN" dirty="0"/>
              <a:t>process,</a:t>
            </a:r>
            <a:r>
              <a:rPr kumimoji="1" lang="zh-CN" altLang="en-US" dirty="0"/>
              <a:t> </a:t>
            </a:r>
            <a:r>
              <a:rPr kumimoji="1" lang="en-US" altLang="zh-CN" dirty="0"/>
              <a:t>but</a:t>
            </a:r>
            <a:r>
              <a:rPr kumimoji="1" lang="zh-CN" altLang="en-US" dirty="0"/>
              <a:t> </a:t>
            </a:r>
            <a:r>
              <a:rPr kumimoji="1" lang="en-US" altLang="zh-CN" dirty="0"/>
              <a:t>trusts</a:t>
            </a:r>
            <a:r>
              <a:rPr kumimoji="1" lang="zh-CN" altLang="en-US" dirty="0"/>
              <a:t> </a:t>
            </a:r>
            <a:r>
              <a:rPr kumimoji="1" lang="en-US" altLang="zh-CN" dirty="0"/>
              <a:t>hardware</a:t>
            </a:r>
          </a:p>
          <a:p>
            <a:pPr lvl="1"/>
            <a:r>
              <a:rPr kumimoji="1" lang="en-US" altLang="zh-CN" dirty="0"/>
              <a:t>VMM</a:t>
            </a:r>
            <a:r>
              <a:rPr kumimoji="1" lang="zh-CN" altLang="en-US" dirty="0"/>
              <a:t> </a:t>
            </a:r>
            <a:r>
              <a:rPr kumimoji="1" lang="en-US" altLang="zh-CN" dirty="0"/>
              <a:t>never</a:t>
            </a:r>
            <a:r>
              <a:rPr kumimoji="1" lang="zh-CN" altLang="en-US" dirty="0"/>
              <a:t> </a:t>
            </a:r>
            <a:r>
              <a:rPr kumimoji="1" lang="en-US" altLang="zh-CN" dirty="0"/>
              <a:t>trust</a:t>
            </a:r>
            <a:r>
              <a:rPr kumimoji="1" lang="zh-CN" altLang="en-US" dirty="0"/>
              <a:t> </a:t>
            </a:r>
            <a:r>
              <a:rPr kumimoji="1" lang="en-US" altLang="zh-CN" dirty="0"/>
              <a:t>a</a:t>
            </a:r>
            <a:r>
              <a:rPr kumimoji="1" lang="zh-CN" altLang="en-US" dirty="0"/>
              <a:t> </a:t>
            </a:r>
            <a:r>
              <a:rPr kumimoji="1" lang="en-US" altLang="zh-CN" dirty="0"/>
              <a:t>VM,</a:t>
            </a:r>
            <a:r>
              <a:rPr kumimoji="1" lang="zh-CN" altLang="en-US" dirty="0"/>
              <a:t> </a:t>
            </a:r>
            <a:r>
              <a:rPr kumimoji="1" lang="en-US" altLang="zh-CN" dirty="0"/>
              <a:t>but</a:t>
            </a:r>
            <a:r>
              <a:rPr kumimoji="1" lang="zh-CN" altLang="en-US" dirty="0"/>
              <a:t> </a:t>
            </a:r>
            <a:r>
              <a:rPr kumimoji="1" lang="en-US" altLang="zh-CN" dirty="0"/>
              <a:t>trust</a:t>
            </a:r>
            <a:r>
              <a:rPr kumimoji="1" lang="zh-CN" altLang="en-US" dirty="0"/>
              <a:t> </a:t>
            </a:r>
            <a:r>
              <a:rPr kumimoji="1" lang="en-US" altLang="zh-CN" dirty="0"/>
              <a:t>hardware</a:t>
            </a:r>
          </a:p>
          <a:p>
            <a:pPr lvl="1"/>
            <a:r>
              <a:rPr kumimoji="1" lang="en-US" altLang="zh-CN" dirty="0"/>
              <a:t>Which</a:t>
            </a:r>
            <a:r>
              <a:rPr kumimoji="1" lang="zh-CN" altLang="en-US" dirty="0"/>
              <a:t> </a:t>
            </a:r>
            <a:r>
              <a:rPr kumimoji="1" lang="en-US" altLang="zh-CN" dirty="0"/>
              <a:t>parts</a:t>
            </a:r>
            <a:r>
              <a:rPr kumimoji="1" lang="zh-CN" altLang="en-US" dirty="0"/>
              <a:t> </a:t>
            </a:r>
            <a:r>
              <a:rPr kumimoji="1" lang="en-US" altLang="zh-CN" dirty="0"/>
              <a:t>do</a:t>
            </a:r>
            <a:r>
              <a:rPr kumimoji="1" lang="zh-CN" altLang="en-US" dirty="0"/>
              <a:t> </a:t>
            </a:r>
            <a:r>
              <a:rPr kumimoji="1" lang="en-US" altLang="zh-CN" dirty="0"/>
              <a:t>you</a:t>
            </a:r>
            <a:r>
              <a:rPr kumimoji="1" lang="zh-CN" altLang="en-US" dirty="0"/>
              <a:t> </a:t>
            </a:r>
            <a:r>
              <a:rPr kumimoji="1" lang="en-US" altLang="zh-CN" dirty="0"/>
              <a:t>trust</a:t>
            </a:r>
            <a:r>
              <a:rPr kumimoji="1" lang="zh-CN" altLang="en-US" dirty="0"/>
              <a:t> </a:t>
            </a:r>
            <a:r>
              <a:rPr kumimoji="1" lang="en-US" altLang="zh-CN" dirty="0"/>
              <a:t>in</a:t>
            </a:r>
            <a:r>
              <a:rPr kumimoji="1" lang="zh-CN" altLang="en-US" dirty="0"/>
              <a:t> </a:t>
            </a:r>
            <a:r>
              <a:rPr kumimoji="1" lang="en-US" altLang="zh-CN" dirty="0"/>
              <a:t>your</a:t>
            </a:r>
            <a:r>
              <a:rPr kumimoji="1" lang="zh-CN" altLang="en-US" dirty="0"/>
              <a:t> </a:t>
            </a:r>
            <a:r>
              <a:rPr kumimoji="1" lang="en-US" altLang="zh-CN" dirty="0"/>
              <a:t>laptop?</a:t>
            </a:r>
            <a:r>
              <a:rPr kumimoji="1" lang="zh-CN" altLang="en-US" dirty="0"/>
              <a:t> </a:t>
            </a:r>
            <a:r>
              <a:rPr kumimoji="1" lang="en-US" altLang="zh-CN" dirty="0"/>
              <a:t>Your</a:t>
            </a:r>
            <a:r>
              <a:rPr kumimoji="1" lang="zh-CN" altLang="en-US" dirty="0"/>
              <a:t> </a:t>
            </a:r>
            <a:r>
              <a:rPr kumimoji="1" lang="en-US" altLang="zh-CN" dirty="0"/>
              <a:t>phone?</a:t>
            </a:r>
          </a:p>
          <a:p>
            <a:pPr lvl="1"/>
            <a:endParaRPr kumimoji="1" lang="en-US" altLang="zh-CN" dirty="0"/>
          </a:p>
          <a:p>
            <a:r>
              <a:rPr kumimoji="1" lang="en-US" altLang="zh-CN" dirty="0"/>
              <a:t>TCB</a:t>
            </a:r>
            <a:r>
              <a:rPr kumimoji="1" lang="zh-CN" altLang="en-US" dirty="0"/>
              <a:t> </a:t>
            </a:r>
            <a:r>
              <a:rPr kumimoji="1" lang="en-US" altLang="zh-CN" dirty="0"/>
              <a:t>is</a:t>
            </a:r>
            <a:r>
              <a:rPr kumimoji="1" lang="zh-CN" altLang="en-US" dirty="0"/>
              <a:t> </a:t>
            </a:r>
            <a:r>
              <a:rPr kumimoji="1" lang="en-US" altLang="zh-CN" dirty="0"/>
              <a:t>the only metric of security</a:t>
            </a:r>
          </a:p>
          <a:p>
            <a:pPr lvl="1"/>
            <a:r>
              <a:rPr kumimoji="1" lang="en-US" altLang="zh-CN" dirty="0"/>
              <a:t>Bug</a:t>
            </a:r>
            <a:r>
              <a:rPr kumimoji="1" lang="zh-CN" altLang="en-US" dirty="0"/>
              <a:t> </a:t>
            </a:r>
            <a:r>
              <a:rPr kumimoji="1" lang="en-US" altLang="zh-CN" dirty="0"/>
              <a:t>is</a:t>
            </a:r>
            <a:r>
              <a:rPr kumimoji="1" lang="zh-CN" altLang="en-US" dirty="0"/>
              <a:t> </a:t>
            </a:r>
            <a:r>
              <a:rPr kumimoji="1" lang="en-US" altLang="zh-CN" dirty="0"/>
              <a:t>inevitable</a:t>
            </a:r>
            <a:endParaRPr kumimoji="1" lang="zh-CN" altLang="en-US" dirty="0"/>
          </a:p>
        </p:txBody>
      </p:sp>
    </p:spTree>
    <p:extLst>
      <p:ext uri="{BB962C8B-B14F-4D97-AF65-F5344CB8AC3E}">
        <p14:creationId xmlns:p14="http://schemas.microsoft.com/office/powerpoint/2010/main" val="3285948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Root of Trust</a:t>
            </a:r>
            <a:endParaRPr kumimoji="1" lang="zh-CN" altLang="en-US" dirty="0"/>
          </a:p>
        </p:txBody>
      </p:sp>
      <p:sp>
        <p:nvSpPr>
          <p:cNvPr id="3" name="内容占位符 2"/>
          <p:cNvSpPr>
            <a:spLocks noGrp="1"/>
          </p:cNvSpPr>
          <p:nvPr>
            <p:ph idx="1"/>
          </p:nvPr>
        </p:nvSpPr>
        <p:spPr/>
        <p:txBody>
          <a:bodyPr/>
          <a:lstStyle/>
          <a:p>
            <a:r>
              <a:rPr kumimoji="1" lang="en-US" altLang="zh-CN" dirty="0"/>
              <a:t>There must be some thing to trust</a:t>
            </a:r>
          </a:p>
          <a:p>
            <a:r>
              <a:rPr kumimoji="1" lang="en-US" altLang="zh-CN" dirty="0"/>
              <a:t>Other trusts are based on the root of trust</a:t>
            </a:r>
          </a:p>
          <a:p>
            <a:pPr lvl="1"/>
            <a:r>
              <a:rPr kumimoji="1" lang="en-US" altLang="zh-CN" dirty="0"/>
              <a:t>Aka., </a:t>
            </a:r>
            <a:r>
              <a:rPr kumimoji="1" lang="en-US" altLang="zh-CN" i="1" dirty="0"/>
              <a:t>bootstrap</a:t>
            </a:r>
          </a:p>
          <a:p>
            <a:r>
              <a:rPr kumimoji="1" lang="en-US" altLang="zh-CN" dirty="0"/>
              <a:t>Root</a:t>
            </a:r>
            <a:r>
              <a:rPr kumimoji="1" lang="zh-CN" altLang="en-US" dirty="0"/>
              <a:t> </a:t>
            </a:r>
            <a:r>
              <a:rPr kumimoji="1" lang="en-US" altLang="zh-CN" dirty="0"/>
              <a:t>of</a:t>
            </a:r>
            <a:r>
              <a:rPr kumimoji="1" lang="zh-CN" altLang="en-US" dirty="0"/>
              <a:t> </a:t>
            </a:r>
            <a:r>
              <a:rPr kumimoji="1" lang="en-US" altLang="zh-CN" dirty="0"/>
              <a:t>trust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software</a:t>
            </a:r>
            <a:r>
              <a:rPr kumimoji="1" lang="zh-CN" altLang="en-US" dirty="0"/>
              <a:t> </a:t>
            </a:r>
            <a:r>
              <a:rPr kumimoji="1" lang="en-US" altLang="zh-CN" dirty="0"/>
              <a:t>or</a:t>
            </a:r>
            <a:r>
              <a:rPr kumimoji="1" lang="zh-CN" altLang="en-US" dirty="0"/>
              <a:t> </a:t>
            </a:r>
            <a:r>
              <a:rPr kumimoji="1" lang="en-US" altLang="zh-CN" dirty="0"/>
              <a:t>hardware</a:t>
            </a:r>
          </a:p>
          <a:p>
            <a:pPr lvl="1"/>
            <a:r>
              <a:rPr kumimoji="1" lang="en-US" altLang="zh-CN" dirty="0"/>
              <a:t>Software:</a:t>
            </a:r>
            <a:r>
              <a:rPr kumimoji="1" lang="zh-CN" altLang="en-US" dirty="0"/>
              <a:t> </a:t>
            </a:r>
            <a:r>
              <a:rPr kumimoji="1" lang="en-US" altLang="zh-CN" dirty="0"/>
              <a:t>BIOS,</a:t>
            </a:r>
            <a:r>
              <a:rPr kumimoji="1" lang="zh-CN" altLang="en-US" dirty="0"/>
              <a:t> </a:t>
            </a:r>
            <a:r>
              <a:rPr kumimoji="1" lang="en-US" altLang="zh-CN" dirty="0"/>
              <a:t>VMM,</a:t>
            </a:r>
            <a:r>
              <a:rPr kumimoji="1" lang="zh-CN" altLang="en-US" dirty="0"/>
              <a:t> </a:t>
            </a:r>
            <a:r>
              <a:rPr kumimoji="1" lang="en-US" altLang="zh-CN" dirty="0"/>
              <a:t>kernel</a:t>
            </a:r>
            <a:r>
              <a:rPr kumimoji="1" lang="zh-CN" altLang="en-US" dirty="0"/>
              <a:t> </a:t>
            </a:r>
            <a:r>
              <a:rPr kumimoji="1" lang="en-US" altLang="zh-CN" dirty="0"/>
              <a:t>loader,</a:t>
            </a:r>
            <a:r>
              <a:rPr kumimoji="1" lang="zh-CN" altLang="en-US" dirty="0"/>
              <a:t> </a:t>
            </a:r>
            <a:r>
              <a:rPr kumimoji="1" lang="en-US" altLang="zh-CN" dirty="0"/>
              <a:t>kernel,</a:t>
            </a:r>
            <a:r>
              <a:rPr kumimoji="1" lang="zh-CN" altLang="en-US" dirty="0"/>
              <a:t> </a:t>
            </a:r>
            <a:r>
              <a:rPr kumimoji="1" lang="en-US" altLang="zh-CN" dirty="0"/>
              <a:t>etc.</a:t>
            </a:r>
          </a:p>
          <a:p>
            <a:pPr lvl="1"/>
            <a:r>
              <a:rPr kumimoji="1" lang="en-US" altLang="zh-CN" dirty="0"/>
              <a:t>Hardware:</a:t>
            </a:r>
            <a:r>
              <a:rPr kumimoji="1" lang="zh-CN" altLang="en-US" dirty="0"/>
              <a:t> </a:t>
            </a:r>
            <a:r>
              <a:rPr kumimoji="1" lang="en-US" altLang="zh-CN" dirty="0"/>
              <a:t>TPM,</a:t>
            </a:r>
            <a:r>
              <a:rPr kumimoji="1" lang="zh-CN" altLang="en-US" dirty="0"/>
              <a:t> </a:t>
            </a:r>
            <a:r>
              <a:rPr kumimoji="1" lang="en-US" altLang="zh-CN" dirty="0"/>
              <a:t>secure</a:t>
            </a:r>
            <a:r>
              <a:rPr kumimoji="1" lang="zh-CN" altLang="en-US" dirty="0"/>
              <a:t> </a:t>
            </a:r>
            <a:r>
              <a:rPr kumimoji="1" lang="en-US" altLang="zh-CN" dirty="0"/>
              <a:t>processor,</a:t>
            </a:r>
            <a:r>
              <a:rPr kumimoji="1" lang="zh-CN" altLang="en-US" dirty="0"/>
              <a:t> </a:t>
            </a:r>
            <a:r>
              <a:rPr kumimoji="1" lang="en-US" altLang="zh-CN" dirty="0"/>
              <a:t>etc.</a:t>
            </a:r>
            <a:endParaRPr kumimoji="1" lang="zh-CN" altLang="en-US" dirty="0"/>
          </a:p>
        </p:txBody>
      </p:sp>
      <p:sp>
        <p:nvSpPr>
          <p:cNvPr id="4" name="矩形 3"/>
          <p:cNvSpPr/>
          <p:nvPr/>
        </p:nvSpPr>
        <p:spPr>
          <a:xfrm>
            <a:off x="7361292" y="1977983"/>
            <a:ext cx="1531188" cy="338554"/>
          </a:xfrm>
          <a:prstGeom prst="rect">
            <a:avLst/>
          </a:prstGeom>
        </p:spPr>
        <p:txBody>
          <a:bodyPr wrap="none">
            <a:spAutoFit/>
          </a:bodyPr>
          <a:lstStyle/>
          <a:p>
            <a:r>
              <a:rPr lang="en-US" altLang="zh-CN" sz="1600" dirty="0">
                <a:solidFill>
                  <a:srgbClr val="252525"/>
                </a:solidFill>
                <a:latin typeface="Apple Chancery" charset="0"/>
                <a:ea typeface="Apple Chancery" charset="0"/>
                <a:cs typeface="Apple Chancery" charset="0"/>
              </a:rPr>
              <a:t>Cogito ergo sum</a:t>
            </a:r>
            <a:endParaRPr lang="zh-CN" altLang="en-US" sz="1600" dirty="0">
              <a:latin typeface="Apple Chancery" charset="0"/>
              <a:ea typeface="Apple Chancery" charset="0"/>
              <a:cs typeface="Apple Chancery" charset="0"/>
            </a:endParaRPr>
          </a:p>
        </p:txBody>
      </p:sp>
      <p:pic>
        <p:nvPicPr>
          <p:cNvPr id="1026" name="Picture 2" descr="https://upload.wikimedia.org/wikipedia/commons/thumb/7/73/Frans_Hals_-_Portret_van_Ren%C3%A9_Descartes.jpg/200px-Frans_Hals_-_Portret_van_Ren%C3%A9_Descarte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52320" y="337220"/>
            <a:ext cx="1325508" cy="162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91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TPM: Trusted Platform Module</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The TPM is the Root of Trust for Reporting</a:t>
            </a:r>
          </a:p>
          <a:p>
            <a:pPr lvl="1"/>
            <a:r>
              <a:rPr kumimoji="1" lang="en-US" altLang="zh-CN" dirty="0"/>
              <a:t>Think: smartcard-like security capability embedded into the platform</a:t>
            </a:r>
          </a:p>
          <a:p>
            <a:r>
              <a:rPr kumimoji="1" lang="en-US" altLang="zh-CN" dirty="0"/>
              <a:t>The TPM is uniquely bound to a single platform</a:t>
            </a:r>
          </a:p>
          <a:p>
            <a:r>
              <a:rPr kumimoji="1" lang="en-US" altLang="zh-CN" dirty="0"/>
              <a:t>TPM functions and storage are isolated from all other components of the platform (e.g., the CPU)</a:t>
            </a:r>
          </a:p>
          <a:p>
            <a:endParaRPr kumimoji="1" lang="en-US" altLang="zh-CN" dirty="0"/>
          </a:p>
          <a:p>
            <a:endParaRPr kumimoji="1" lang="zh-CN" altLang="en-US" dirty="0"/>
          </a:p>
        </p:txBody>
      </p:sp>
    </p:spTree>
    <p:extLst>
      <p:ext uri="{BB962C8B-B14F-4D97-AF65-F5344CB8AC3E}">
        <p14:creationId xmlns:p14="http://schemas.microsoft.com/office/powerpoint/2010/main" val="145105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TPM: Trusted Platform Module</a:t>
            </a:r>
            <a:endParaRPr kumimoji="1" lang="zh-CN" altLang="en-US" dirty="0"/>
          </a:p>
        </p:txBody>
      </p:sp>
      <p:sp>
        <p:nvSpPr>
          <p:cNvPr id="3" name="内容占位符 2"/>
          <p:cNvSpPr>
            <a:spLocks noGrp="1"/>
          </p:cNvSpPr>
          <p:nvPr>
            <p:ph idx="1"/>
          </p:nvPr>
        </p:nvSpPr>
        <p:spPr/>
        <p:txBody>
          <a:bodyPr/>
          <a:lstStyle/>
          <a:p>
            <a:r>
              <a:rPr kumimoji="1" lang="en-US" altLang="zh-CN" dirty="0"/>
              <a:t>TPM on mainboard</a:t>
            </a:r>
            <a:endParaRPr kumimoji="1" lang="zh-CN" altLang="en-US" dirty="0"/>
          </a:p>
        </p:txBody>
      </p:sp>
      <p:pic>
        <p:nvPicPr>
          <p:cNvPr id="4" name="图片 3"/>
          <p:cNvPicPr>
            <a:picLocks noChangeAspect="1"/>
          </p:cNvPicPr>
          <p:nvPr/>
        </p:nvPicPr>
        <p:blipFill>
          <a:blip r:embed="rId2"/>
          <a:stretch>
            <a:fillRect/>
          </a:stretch>
        </p:blipFill>
        <p:spPr>
          <a:xfrm>
            <a:off x="4427984" y="1417340"/>
            <a:ext cx="4343400" cy="3848100"/>
          </a:xfrm>
          <a:prstGeom prst="rect">
            <a:avLst/>
          </a:prstGeom>
        </p:spPr>
      </p:pic>
    </p:spTree>
    <p:extLst>
      <p:ext uri="{BB962C8B-B14F-4D97-AF65-F5344CB8AC3E}">
        <p14:creationId xmlns:p14="http://schemas.microsoft.com/office/powerpoint/2010/main" val="3172896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TPM Functions</a:t>
            </a:r>
            <a:endParaRPr kumimoji="1" lang="zh-CN" altLang="en-US" dirty="0"/>
          </a:p>
        </p:txBody>
      </p:sp>
      <p:sp>
        <p:nvSpPr>
          <p:cNvPr id="3" name="内容占位符 2"/>
          <p:cNvSpPr>
            <a:spLocks noGrp="1"/>
          </p:cNvSpPr>
          <p:nvPr>
            <p:ph idx="1"/>
          </p:nvPr>
        </p:nvSpPr>
        <p:spPr/>
        <p:txBody>
          <a:bodyPr/>
          <a:lstStyle/>
          <a:p>
            <a:r>
              <a:rPr kumimoji="1" lang="en-US" altLang="zh-CN" dirty="0"/>
              <a:t>Sealed storage for private key</a:t>
            </a:r>
          </a:p>
          <a:p>
            <a:pPr lvl="1"/>
            <a:r>
              <a:rPr kumimoji="1" lang="en-US" altLang="zh-CN" dirty="0"/>
              <a:t>Physically safe (for most of the time)</a:t>
            </a:r>
          </a:p>
          <a:p>
            <a:r>
              <a:rPr kumimoji="1" lang="en-US" altLang="zh-CN" dirty="0"/>
              <a:t>Sign with the private key</a:t>
            </a:r>
          </a:p>
          <a:p>
            <a:pPr lvl="1"/>
            <a:r>
              <a:rPr kumimoji="1" lang="en-US" altLang="zh-CN" dirty="0"/>
              <a:t>For remote attestation</a:t>
            </a:r>
          </a:p>
          <a:p>
            <a:r>
              <a:rPr kumimoji="1" lang="en-US" altLang="zh-CN" dirty="0"/>
              <a:t>Measure with hash chain</a:t>
            </a:r>
          </a:p>
          <a:p>
            <a:pPr lvl="1"/>
            <a:r>
              <a:rPr kumimoji="1" lang="en-US" altLang="zh-CN" dirty="0"/>
              <a:t>For local trust-chain</a:t>
            </a:r>
            <a:endParaRPr kumimoji="1" lang="zh-CN" altLang="en-US" dirty="0"/>
          </a:p>
        </p:txBody>
      </p:sp>
    </p:spTree>
    <p:extLst>
      <p:ext uri="{BB962C8B-B14F-4D97-AF65-F5344CB8AC3E}">
        <p14:creationId xmlns:p14="http://schemas.microsoft.com/office/powerpoint/2010/main" val="3356855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No Trust to OS</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6758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Overshadow: Untrusted OS</a:t>
            </a:r>
            <a:endParaRPr lang="zh-CN" altLang="en-US" dirty="0"/>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576699" y="1141403"/>
            <a:ext cx="7990601" cy="4333676"/>
          </a:xfrm>
          <a:prstGeom prst="rect">
            <a:avLst/>
          </a:prstGeom>
        </p:spPr>
      </p:pic>
      <p:sp>
        <p:nvSpPr>
          <p:cNvPr id="7" name="矩形 6"/>
          <p:cNvSpPr/>
          <p:nvPr/>
        </p:nvSpPr>
        <p:spPr>
          <a:xfrm>
            <a:off x="3779912" y="4657700"/>
            <a:ext cx="144016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97261" y="4334534"/>
            <a:ext cx="1944216" cy="646331"/>
          </a:xfrm>
          <a:prstGeom prst="rect">
            <a:avLst/>
          </a:prstGeom>
          <a:noFill/>
        </p:spPr>
        <p:txBody>
          <a:bodyPr wrap="square" rtlCol="0">
            <a:spAutoFit/>
          </a:bodyPr>
          <a:lstStyle/>
          <a:p>
            <a:r>
              <a:rPr lang="en-US" altLang="zh-CN" dirty="0"/>
              <a:t>Marshall</a:t>
            </a:r>
          </a:p>
          <a:p>
            <a:r>
              <a:rPr lang="en-US" altLang="zh-CN" dirty="0" err="1"/>
              <a:t>Unmarshall</a:t>
            </a:r>
            <a:endParaRPr lang="zh-CN" altLang="en-US" dirty="0"/>
          </a:p>
        </p:txBody>
      </p:sp>
    </p:spTree>
    <p:extLst>
      <p:ext uri="{BB962C8B-B14F-4D97-AF65-F5344CB8AC3E}">
        <p14:creationId xmlns:p14="http://schemas.microsoft.com/office/powerpoint/2010/main" val="2021283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Iago Attack: </a:t>
            </a:r>
            <a:r>
              <a:rPr lang="en-US" altLang="zh-CN" dirty="0" err="1"/>
              <a:t>mmap</a:t>
            </a:r>
            <a:r>
              <a:rPr lang="en-US" altLang="zh-CN" dirty="0"/>
              <a:t>() (Normal Behavior)</a:t>
            </a:r>
            <a:endParaRPr lang="zh-CN" altLang="en-US" dirty="0"/>
          </a:p>
        </p:txBody>
      </p:sp>
      <p:sp>
        <p:nvSpPr>
          <p:cNvPr id="5" name="内容占位符 4"/>
          <p:cNvSpPr>
            <a:spLocks noGrp="1"/>
          </p:cNvSpPr>
          <p:nvPr>
            <p:ph idx="1"/>
          </p:nvPr>
        </p:nvSpPr>
        <p:spPr/>
        <p:txBody>
          <a:bodyPr/>
          <a:lstStyle/>
          <a:p>
            <a:endParaRPr lang="zh-CN" altLang="en-US"/>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9592" y="1333501"/>
            <a:ext cx="7286992" cy="3988340"/>
          </a:xfrm>
          <a:prstGeom prst="rect">
            <a:avLst/>
          </a:prstGeom>
        </p:spPr>
      </p:pic>
    </p:spTree>
    <p:extLst>
      <p:ext uri="{BB962C8B-B14F-4D97-AF65-F5344CB8AC3E}">
        <p14:creationId xmlns:p14="http://schemas.microsoft.com/office/powerpoint/2010/main" val="232342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Reflections on Trusting Trust</a:t>
            </a:r>
            <a:endParaRPr lang="en-US"/>
          </a:p>
        </p:txBody>
      </p:sp>
      <p:sp>
        <p:nvSpPr>
          <p:cNvPr id="3" name="Content Placeholder 2"/>
          <p:cNvSpPr>
            <a:spLocks noGrp="1"/>
          </p:cNvSpPr>
          <p:nvPr>
            <p:ph idx="1"/>
          </p:nvPr>
        </p:nvSpPr>
        <p:spPr/>
        <p:txBody>
          <a:bodyPr/>
          <a:lstStyle/>
          <a:p>
            <a:r>
              <a:rPr lang="da-DK"/>
              <a:t>Author Ken Thompson </a:t>
            </a:r>
          </a:p>
          <a:p>
            <a:r>
              <a:rPr lang="da-DK"/>
              <a:t>Turing Award Lecture</a:t>
            </a:r>
          </a:p>
          <a:p>
            <a:r>
              <a:rPr lang="da-DK"/>
              <a:t>422 citations (Google Scholar)</a:t>
            </a:r>
          </a:p>
          <a:p>
            <a:endParaRPr lang="en-US"/>
          </a:p>
        </p:txBody>
      </p:sp>
    </p:spTree>
    <p:extLst>
      <p:ext uri="{BB962C8B-B14F-4D97-AF65-F5344CB8AC3E}">
        <p14:creationId xmlns:p14="http://schemas.microsoft.com/office/powerpoint/2010/main" val="300953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Iago Attack: </a:t>
            </a:r>
            <a:r>
              <a:rPr lang="en-US" altLang="zh-CN" dirty="0" err="1"/>
              <a:t>mmap</a:t>
            </a:r>
            <a:r>
              <a:rPr lang="en-US" altLang="zh-CN" dirty="0"/>
              <a:t>() (Malicious Behavior)</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412" y="1332893"/>
            <a:ext cx="7499176" cy="4076805"/>
          </a:xfrm>
          <a:prstGeom prst="rect">
            <a:avLst/>
          </a:prstGeom>
        </p:spPr>
      </p:pic>
    </p:spTree>
    <p:extLst>
      <p:ext uri="{BB962C8B-B14F-4D97-AF65-F5344CB8AC3E}">
        <p14:creationId xmlns:p14="http://schemas.microsoft.com/office/powerpoint/2010/main" val="2671405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No Trust to Hypervisor</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245002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Untrusted Hypervisor</a:t>
            </a:r>
            <a:endParaRPr kumimoji="1" lang="zh-CN" altLang="en-US" dirty="0"/>
          </a:p>
        </p:txBody>
      </p:sp>
      <p:graphicFrame>
        <p:nvGraphicFramePr>
          <p:cNvPr id="4" name="图表 9"/>
          <p:cNvGraphicFramePr>
            <a:graphicFrameLocks/>
          </p:cNvGraphicFramePr>
          <p:nvPr>
            <p:extLst/>
          </p:nvPr>
        </p:nvGraphicFramePr>
        <p:xfrm>
          <a:off x="611560" y="1537354"/>
          <a:ext cx="5883826" cy="210023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12"/>
          <p:cNvSpPr/>
          <p:nvPr/>
        </p:nvSpPr>
        <p:spPr>
          <a:xfrm>
            <a:off x="6587227" y="2821553"/>
            <a:ext cx="1754983" cy="40604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Narrow" pitchFamily="34" charset="0"/>
              </a:rPr>
              <a:t>VMM</a:t>
            </a:r>
          </a:p>
        </p:txBody>
      </p:sp>
      <p:sp>
        <p:nvSpPr>
          <p:cNvPr id="6" name="Rectangle 17"/>
          <p:cNvSpPr/>
          <p:nvPr/>
        </p:nvSpPr>
        <p:spPr>
          <a:xfrm>
            <a:off x="6325584" y="3348536"/>
            <a:ext cx="2306929" cy="338554"/>
          </a:xfrm>
          <a:prstGeom prst="rect">
            <a:avLst/>
          </a:prstGeom>
        </p:spPr>
        <p:txBody>
          <a:bodyPr wrap="none">
            <a:spAutoFit/>
          </a:bodyPr>
          <a:lstStyle/>
          <a:p>
            <a:pPr algn="ctr"/>
            <a:r>
              <a:rPr lang="en-US" sz="1600" b="1" i="1" dirty="0">
                <a:solidFill>
                  <a:schemeClr val="tx1"/>
                </a:solidFill>
              </a:rPr>
              <a:t>Trusted Computing Base</a:t>
            </a:r>
          </a:p>
        </p:txBody>
      </p:sp>
      <p:sp>
        <p:nvSpPr>
          <p:cNvPr id="7" name="TextBox 1"/>
          <p:cNvSpPr txBox="1"/>
          <p:nvPr/>
        </p:nvSpPr>
        <p:spPr>
          <a:xfrm>
            <a:off x="457200" y="3927844"/>
            <a:ext cx="8528754" cy="984885"/>
          </a:xfrm>
          <a:prstGeom prst="rect">
            <a:avLst/>
          </a:prstGeom>
          <a:noFill/>
        </p:spPr>
        <p:txBody>
          <a:bodyPr wrap="square" rtlCol="0">
            <a:spAutoFit/>
          </a:bodyPr>
          <a:lstStyle/>
          <a:p>
            <a:pPr marL="342900" indent="-342900">
              <a:spcBef>
                <a:spcPts val="1200"/>
              </a:spcBef>
              <a:buFont typeface="Arial" pitchFamily="34" charset="0"/>
              <a:buChar char="•"/>
            </a:pPr>
            <a:r>
              <a:rPr lang="en-US" sz="2400" dirty="0"/>
              <a:t>The TCB contains virtualization stack</a:t>
            </a:r>
          </a:p>
          <a:p>
            <a:pPr marL="342900" indent="-342900">
              <a:spcBef>
                <a:spcPts val="1200"/>
              </a:spcBef>
              <a:buFont typeface="Arial" pitchFamily="34" charset="0"/>
              <a:buChar char="•"/>
            </a:pPr>
            <a:r>
              <a:rPr lang="en-US" sz="2400" dirty="0"/>
              <a:t>The TCB size is larger than 9 Million LOCs</a:t>
            </a:r>
          </a:p>
        </p:txBody>
      </p:sp>
      <p:sp>
        <p:nvSpPr>
          <p:cNvPr id="8" name="矩形 7"/>
          <p:cNvSpPr/>
          <p:nvPr/>
        </p:nvSpPr>
        <p:spPr>
          <a:xfrm>
            <a:off x="6305271" y="1446961"/>
            <a:ext cx="1512168" cy="338554"/>
          </a:xfrm>
          <a:prstGeom prst="rect">
            <a:avLst/>
          </a:prstGeom>
        </p:spPr>
        <p:txBody>
          <a:bodyPr wrap="square">
            <a:spAutoFit/>
          </a:bodyPr>
          <a:lstStyle/>
          <a:p>
            <a:pPr algn="ctr"/>
            <a:r>
              <a:rPr lang="en-US" altLang="zh-CN" sz="1600" b="1" dirty="0"/>
              <a:t>Control VM</a:t>
            </a:r>
          </a:p>
        </p:txBody>
      </p:sp>
      <p:sp>
        <p:nvSpPr>
          <p:cNvPr id="9" name="矩形 8"/>
          <p:cNvSpPr/>
          <p:nvPr/>
        </p:nvSpPr>
        <p:spPr>
          <a:xfrm>
            <a:off x="6587227" y="1748278"/>
            <a:ext cx="948267" cy="49022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Narrow" pitchFamily="34" charset="0"/>
              </a:rPr>
              <a:t>Tools</a:t>
            </a:r>
            <a:endParaRPr lang="zh-CN" altLang="en-US" sz="1600" b="1" dirty="0">
              <a:latin typeface="Arial Narrow" pitchFamily="34" charset="0"/>
            </a:endParaRPr>
          </a:p>
        </p:txBody>
      </p:sp>
      <p:sp>
        <p:nvSpPr>
          <p:cNvPr id="10" name="矩形 9"/>
          <p:cNvSpPr/>
          <p:nvPr/>
        </p:nvSpPr>
        <p:spPr>
          <a:xfrm>
            <a:off x="6587227" y="2266727"/>
            <a:ext cx="948267" cy="50904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Narrow" pitchFamily="34" charset="0"/>
              </a:rPr>
              <a:t>Kernel</a:t>
            </a:r>
            <a:endParaRPr lang="zh-CN" altLang="en-US" sz="1600" b="1" dirty="0">
              <a:latin typeface="Arial Narrow" pitchFamily="34" charset="0"/>
            </a:endParaRPr>
          </a:p>
        </p:txBody>
      </p:sp>
      <p:sp>
        <p:nvSpPr>
          <p:cNvPr id="11" name="Rectangle 15"/>
          <p:cNvSpPr/>
          <p:nvPr/>
        </p:nvSpPr>
        <p:spPr>
          <a:xfrm>
            <a:off x="7627017" y="1767093"/>
            <a:ext cx="715188" cy="980459"/>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rial Narrow" pitchFamily="34" charset="0"/>
                <a:cs typeface="Arial Narrow"/>
              </a:rPr>
              <a:t>Guest</a:t>
            </a:r>
          </a:p>
          <a:p>
            <a:pPr algn="ctr"/>
            <a:r>
              <a:rPr lang="en-US" sz="1600" b="1" dirty="0">
                <a:solidFill>
                  <a:schemeClr val="tx1"/>
                </a:solidFill>
                <a:latin typeface="Arial Narrow" pitchFamily="34" charset="0"/>
                <a:cs typeface="Arial Narrow"/>
              </a:rPr>
              <a:t>VM</a:t>
            </a:r>
          </a:p>
        </p:txBody>
      </p:sp>
    </p:spTree>
    <p:extLst>
      <p:ext uri="{BB962C8B-B14F-4D97-AF65-F5344CB8AC3E}">
        <p14:creationId xmlns:p14="http://schemas.microsoft.com/office/powerpoint/2010/main" val="148531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Untrusted Hypervisor</a:t>
            </a:r>
            <a:endParaRPr kumimoji="1" lang="zh-CN" altLang="en-US" baseline="30000" dirty="0"/>
          </a:p>
        </p:txBody>
      </p:sp>
      <p:graphicFrame>
        <p:nvGraphicFramePr>
          <p:cNvPr id="5" name="内容占位符 4"/>
          <p:cNvGraphicFramePr>
            <a:graphicFrameLocks noGrp="1"/>
          </p:cNvGraphicFramePr>
          <p:nvPr>
            <p:ph idx="1"/>
            <p:extLst/>
          </p:nvPr>
        </p:nvGraphicFramePr>
        <p:xfrm>
          <a:off x="457200" y="1057013"/>
          <a:ext cx="8229600" cy="3240649"/>
        </p:xfrm>
        <a:graphic>
          <a:graphicData uri="http://schemas.openxmlformats.org/drawingml/2006/chart">
            <c:chart xmlns:c="http://schemas.openxmlformats.org/drawingml/2006/chart" xmlns:r="http://schemas.openxmlformats.org/officeDocument/2006/relationships" r:id="rId3"/>
          </a:graphicData>
        </a:graphic>
      </p:graphicFrame>
      <p:sp>
        <p:nvSpPr>
          <p:cNvPr id="4" name="幻灯片编号占位符 3"/>
          <p:cNvSpPr>
            <a:spLocks noGrp="1"/>
          </p:cNvSpPr>
          <p:nvPr>
            <p:ph type="sldNum" sz="quarter" idx="12"/>
          </p:nvPr>
        </p:nvSpPr>
        <p:spPr/>
        <p:txBody>
          <a:bodyPr/>
          <a:lstStyle/>
          <a:p>
            <a:fld id="{8107FB38-4DA8-4D40-A1B7-468F17DAFC82}" type="slidenum">
              <a:rPr lang="zh-CN" altLang="en-US" smtClean="0"/>
              <a:t>33</a:t>
            </a:fld>
            <a:endParaRPr lang="zh-CN" altLang="en-US"/>
          </a:p>
        </p:txBody>
      </p:sp>
      <p:sp>
        <p:nvSpPr>
          <p:cNvPr id="6" name="矩形 5"/>
          <p:cNvSpPr/>
          <p:nvPr/>
        </p:nvSpPr>
        <p:spPr>
          <a:xfrm>
            <a:off x="467544" y="4417673"/>
            <a:ext cx="8424936" cy="1107996"/>
          </a:xfrm>
          <a:prstGeom prst="rect">
            <a:avLst/>
          </a:prstGeom>
        </p:spPr>
        <p:txBody>
          <a:bodyPr wrap="square">
            <a:spAutoFit/>
          </a:bodyPr>
          <a:lstStyle/>
          <a:p>
            <a:pPr marL="342900" indent="-342900">
              <a:spcBef>
                <a:spcPts val="1200"/>
              </a:spcBef>
              <a:buFont typeface="Arial" pitchFamily="34" charset="0"/>
              <a:buChar char="•"/>
            </a:pPr>
            <a:r>
              <a:rPr lang="en-US" altLang="zh-CN" sz="2800" dirty="0"/>
              <a:t>One point of penetration leads to full compromise</a:t>
            </a:r>
          </a:p>
          <a:p>
            <a:pPr marL="342900" indent="-342900">
              <a:spcBef>
                <a:spcPts val="1200"/>
              </a:spcBef>
              <a:buFont typeface="Arial" pitchFamily="34" charset="0"/>
              <a:buChar char="•"/>
            </a:pPr>
            <a:r>
              <a:rPr lang="en-US" altLang="zh-CN" sz="2800" i="1" dirty="0">
                <a:solidFill>
                  <a:schemeClr val="accent2"/>
                </a:solidFill>
              </a:rPr>
              <a:t>The virtualization stack should not be trusted</a:t>
            </a:r>
          </a:p>
        </p:txBody>
      </p:sp>
    </p:spTree>
    <p:extLst>
      <p:ext uri="{BB962C8B-B14F-4D97-AF65-F5344CB8AC3E}">
        <p14:creationId xmlns:p14="http://schemas.microsoft.com/office/powerpoint/2010/main" val="153605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a:t>
            </a:r>
            <a:r>
              <a:rPr lang="en-US" dirty="0" err="1"/>
              <a:t>CloudVisor</a:t>
            </a:r>
            <a:endParaRPr lang="en-US" dirty="0"/>
          </a:p>
        </p:txBody>
      </p:sp>
      <p:sp>
        <p:nvSpPr>
          <p:cNvPr id="3" name="Content Placeholder 2"/>
          <p:cNvSpPr>
            <a:spLocks noGrp="1"/>
          </p:cNvSpPr>
          <p:nvPr>
            <p:ph idx="1"/>
          </p:nvPr>
        </p:nvSpPr>
        <p:spPr>
          <a:xfrm>
            <a:off x="323528" y="1186100"/>
            <a:ext cx="8686800" cy="4251689"/>
          </a:xfrm>
        </p:spPr>
        <p:txBody>
          <a:bodyPr>
            <a:normAutofit fontScale="92500" lnSpcReduction="20000"/>
          </a:bodyPr>
          <a:lstStyle/>
          <a:p>
            <a:r>
              <a:rPr lang="en-US" sz="2800" dirty="0"/>
              <a:t>Defend again curious or malicious cloud operators</a:t>
            </a:r>
          </a:p>
          <a:p>
            <a:pPr lvl="1" indent="-342900"/>
            <a:r>
              <a:rPr lang="en-US" sz="2400" dirty="0"/>
              <a:t>To ensure privacy and integrity of a user VM</a:t>
            </a:r>
          </a:p>
          <a:p>
            <a:r>
              <a:rPr lang="en-US" sz="2800" dirty="0"/>
              <a:t>Be transparent to existing cloud infrastructure</a:t>
            </a:r>
          </a:p>
          <a:p>
            <a:pPr lvl="1" indent="-342900"/>
            <a:r>
              <a:rPr lang="en-US" sz="2400" dirty="0"/>
              <a:t>No or little modifications to virtualization stack (OS, Hypervisor)</a:t>
            </a:r>
          </a:p>
          <a:p>
            <a:r>
              <a:rPr lang="en-US" sz="2800" dirty="0"/>
              <a:t>Minimized TCB</a:t>
            </a:r>
          </a:p>
          <a:p>
            <a:pPr lvl="1" indent="-342900"/>
            <a:r>
              <a:rPr lang="en-US" sz="2400" dirty="0"/>
              <a:t>Easy to verify correctness (e.g., formal verification)</a:t>
            </a:r>
          </a:p>
          <a:p>
            <a:r>
              <a:rPr lang="en-US" sz="2800" dirty="0">
                <a:solidFill>
                  <a:srgbClr val="0000CC"/>
                </a:solidFill>
              </a:rPr>
              <a:t>Non-goals</a:t>
            </a:r>
          </a:p>
          <a:p>
            <a:pPr lvl="1" indent="-342900"/>
            <a:r>
              <a:rPr lang="en-US" sz="2400" dirty="0">
                <a:solidFill>
                  <a:srgbClr val="0000CC"/>
                </a:solidFill>
              </a:rPr>
              <a:t>DOS, Side-channel attacks, Semantic attacks to VM services from network</a:t>
            </a:r>
          </a:p>
        </p:txBody>
      </p:sp>
    </p:spTree>
    <p:extLst>
      <p:ext uri="{BB962C8B-B14F-4D97-AF65-F5344CB8AC3E}">
        <p14:creationId xmlns:p14="http://schemas.microsoft.com/office/powerpoint/2010/main" val="224855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99214" y="2077413"/>
            <a:ext cx="5889211" cy="240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Virtualization Preliminary: VT-x</a:t>
            </a:r>
          </a:p>
        </p:txBody>
      </p:sp>
      <p:pic>
        <p:nvPicPr>
          <p:cNvPr id="21" name="Picture 1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9593" y="3467698"/>
            <a:ext cx="7488833" cy="480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 name="Picture 1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36298" y="2917507"/>
            <a:ext cx="576063" cy="1312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69688">
            <a:off x="4321337" y="2930414"/>
            <a:ext cx="598780" cy="12746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4932040" y="1297327"/>
            <a:ext cx="2232248" cy="16801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VM</a:t>
            </a:r>
          </a:p>
        </p:txBody>
      </p:sp>
      <p:sp>
        <p:nvSpPr>
          <p:cNvPr id="27" name="Rectangle 26"/>
          <p:cNvSpPr/>
          <p:nvPr/>
        </p:nvSpPr>
        <p:spPr>
          <a:xfrm>
            <a:off x="4932040" y="4057633"/>
            <a:ext cx="2232248" cy="960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Hypervisor</a:t>
            </a:r>
          </a:p>
        </p:txBody>
      </p:sp>
      <p:sp>
        <p:nvSpPr>
          <p:cNvPr id="29" name="TextBox 28"/>
          <p:cNvSpPr txBox="1"/>
          <p:nvPr/>
        </p:nvSpPr>
        <p:spPr>
          <a:xfrm>
            <a:off x="611560" y="3877613"/>
            <a:ext cx="1800200" cy="523220"/>
          </a:xfrm>
          <a:prstGeom prst="rect">
            <a:avLst/>
          </a:prstGeom>
          <a:noFill/>
        </p:spPr>
        <p:txBody>
          <a:bodyPr wrap="square" rtlCol="0">
            <a:spAutoFit/>
          </a:bodyPr>
          <a:lstStyle/>
          <a:p>
            <a:pPr algn="ctr"/>
            <a:r>
              <a:rPr lang="en-US" sz="2800" dirty="0">
                <a:solidFill>
                  <a:srgbClr val="000000"/>
                </a:solidFill>
              </a:rPr>
              <a:t>host mode</a:t>
            </a:r>
          </a:p>
        </p:txBody>
      </p:sp>
      <p:sp>
        <p:nvSpPr>
          <p:cNvPr id="30" name="TextBox 29"/>
          <p:cNvSpPr txBox="1"/>
          <p:nvPr/>
        </p:nvSpPr>
        <p:spPr>
          <a:xfrm>
            <a:off x="539552" y="2977513"/>
            <a:ext cx="2088232" cy="523220"/>
          </a:xfrm>
          <a:prstGeom prst="rect">
            <a:avLst/>
          </a:prstGeom>
          <a:noFill/>
        </p:spPr>
        <p:txBody>
          <a:bodyPr wrap="square" rtlCol="0">
            <a:spAutoFit/>
          </a:bodyPr>
          <a:lstStyle/>
          <a:p>
            <a:pPr algn="ctr"/>
            <a:r>
              <a:rPr lang="en-US" sz="2800" dirty="0">
                <a:solidFill>
                  <a:srgbClr val="000000"/>
                </a:solidFill>
              </a:rPr>
              <a:t>guest mode</a:t>
            </a:r>
          </a:p>
        </p:txBody>
      </p:sp>
      <p:sp>
        <p:nvSpPr>
          <p:cNvPr id="31" name="TextBox 30"/>
          <p:cNvSpPr txBox="1"/>
          <p:nvPr/>
        </p:nvSpPr>
        <p:spPr>
          <a:xfrm>
            <a:off x="4427983" y="3217540"/>
            <a:ext cx="1800200" cy="461665"/>
          </a:xfrm>
          <a:prstGeom prst="rect">
            <a:avLst/>
          </a:prstGeom>
          <a:noFill/>
        </p:spPr>
        <p:txBody>
          <a:bodyPr wrap="square" rtlCol="0">
            <a:spAutoFit/>
          </a:bodyPr>
          <a:lstStyle/>
          <a:p>
            <a:r>
              <a:rPr lang="en-US" sz="2400" i="1" dirty="0">
                <a:solidFill>
                  <a:srgbClr val="000000"/>
                </a:solidFill>
              </a:rPr>
              <a:t>VM entry</a:t>
            </a:r>
          </a:p>
        </p:txBody>
      </p:sp>
      <p:sp>
        <p:nvSpPr>
          <p:cNvPr id="32" name="TextBox 31"/>
          <p:cNvSpPr txBox="1"/>
          <p:nvPr/>
        </p:nvSpPr>
        <p:spPr>
          <a:xfrm>
            <a:off x="7668344" y="3217540"/>
            <a:ext cx="1800200" cy="461665"/>
          </a:xfrm>
          <a:prstGeom prst="rect">
            <a:avLst/>
          </a:prstGeom>
          <a:noFill/>
        </p:spPr>
        <p:txBody>
          <a:bodyPr wrap="square" rtlCol="0">
            <a:spAutoFit/>
          </a:bodyPr>
          <a:lstStyle/>
          <a:p>
            <a:r>
              <a:rPr lang="en-US" sz="2400" i="1" dirty="0">
                <a:solidFill>
                  <a:srgbClr val="000000"/>
                </a:solidFill>
              </a:rPr>
              <a:t>VM exit</a:t>
            </a:r>
          </a:p>
        </p:txBody>
      </p:sp>
      <p:sp>
        <p:nvSpPr>
          <p:cNvPr id="34" name="TextBox 33"/>
          <p:cNvSpPr txBox="1"/>
          <p:nvPr/>
        </p:nvSpPr>
        <p:spPr>
          <a:xfrm>
            <a:off x="7740352" y="2497460"/>
            <a:ext cx="1368152" cy="461665"/>
          </a:xfrm>
          <a:prstGeom prst="rect">
            <a:avLst/>
          </a:prstGeom>
          <a:noFill/>
        </p:spPr>
        <p:txBody>
          <a:bodyPr wrap="square" rtlCol="0">
            <a:spAutoFit/>
          </a:bodyPr>
          <a:lstStyle/>
          <a:p>
            <a:pPr algn="ctr"/>
            <a:r>
              <a:rPr lang="en-US" sz="2400" dirty="0">
                <a:solidFill>
                  <a:srgbClr val="000000"/>
                </a:solidFill>
              </a:rPr>
              <a:t>Ring 0</a:t>
            </a:r>
          </a:p>
        </p:txBody>
      </p:sp>
      <p:sp>
        <p:nvSpPr>
          <p:cNvPr id="35" name="TextBox 34"/>
          <p:cNvSpPr txBox="1"/>
          <p:nvPr/>
        </p:nvSpPr>
        <p:spPr>
          <a:xfrm>
            <a:off x="7745153" y="1537354"/>
            <a:ext cx="1368152" cy="461665"/>
          </a:xfrm>
          <a:prstGeom prst="rect">
            <a:avLst/>
          </a:prstGeom>
          <a:noFill/>
        </p:spPr>
        <p:txBody>
          <a:bodyPr wrap="square" rtlCol="0">
            <a:spAutoFit/>
          </a:bodyPr>
          <a:lstStyle/>
          <a:p>
            <a:pPr algn="ctr"/>
            <a:r>
              <a:rPr lang="en-US" sz="2400" dirty="0">
                <a:solidFill>
                  <a:srgbClr val="000000"/>
                </a:solidFill>
              </a:rPr>
              <a:t>Ring 3</a:t>
            </a:r>
          </a:p>
        </p:txBody>
      </p:sp>
    </p:spTree>
    <p:extLst>
      <p:ext uri="{BB962C8B-B14F-4D97-AF65-F5344CB8AC3E}">
        <p14:creationId xmlns:p14="http://schemas.microsoft.com/office/powerpoint/2010/main" val="10945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1"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Interposition with </a:t>
            </a:r>
            <a:r>
              <a:rPr lang="en-US" altLang="zh-CN" sz="4000" dirty="0" err="1"/>
              <a:t>CloudVisor</a:t>
            </a:r>
            <a:endParaRPr lang="zh-CN" altLang="en-US" sz="4000" dirty="0"/>
          </a:p>
        </p:txBody>
      </p:sp>
      <p:pic>
        <p:nvPicPr>
          <p:cNvPr id="3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79712" y="2056240"/>
            <a:ext cx="6408713" cy="26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4932040" y="1297327"/>
            <a:ext cx="2232248" cy="16801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a:t>VM</a:t>
            </a:r>
          </a:p>
        </p:txBody>
      </p:sp>
      <p:pic>
        <p:nvPicPr>
          <p:cNvPr id="42" name="Picture 1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9593" y="3467698"/>
            <a:ext cx="7488833" cy="480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1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81204">
            <a:off x="6543813" y="3002429"/>
            <a:ext cx="576063" cy="14317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1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69688">
            <a:off x="5113534" y="3045438"/>
            <a:ext cx="422867" cy="12746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5" name="Rectangle 44"/>
          <p:cNvSpPr/>
          <p:nvPr/>
        </p:nvSpPr>
        <p:spPr>
          <a:xfrm>
            <a:off x="2555776" y="4417673"/>
            <a:ext cx="4320480" cy="600067"/>
          </a:xfrm>
          <a:prstGeom prst="rect">
            <a:avLst/>
          </a:prstGeom>
          <a:solidFill>
            <a:schemeClr val="tx1">
              <a:lumMod val="75000"/>
              <a:lumOff val="2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err="1"/>
              <a:t>Cloudvisor</a:t>
            </a:r>
            <a:endParaRPr lang="en-US" sz="3200" dirty="0"/>
          </a:p>
        </p:txBody>
      </p:sp>
      <p:sp>
        <p:nvSpPr>
          <p:cNvPr id="46" name="TextBox 45"/>
          <p:cNvSpPr txBox="1"/>
          <p:nvPr/>
        </p:nvSpPr>
        <p:spPr>
          <a:xfrm>
            <a:off x="0" y="4057634"/>
            <a:ext cx="1800200" cy="461665"/>
          </a:xfrm>
          <a:prstGeom prst="rect">
            <a:avLst/>
          </a:prstGeom>
          <a:noFill/>
        </p:spPr>
        <p:txBody>
          <a:bodyPr wrap="square" rtlCol="0">
            <a:spAutoFit/>
          </a:bodyPr>
          <a:lstStyle/>
          <a:p>
            <a:r>
              <a:rPr lang="en-US" sz="2400" dirty="0">
                <a:solidFill>
                  <a:srgbClr val="000000"/>
                </a:solidFill>
              </a:rPr>
              <a:t>host mode</a:t>
            </a:r>
          </a:p>
        </p:txBody>
      </p:sp>
      <p:sp>
        <p:nvSpPr>
          <p:cNvPr id="47" name="TextBox 46"/>
          <p:cNvSpPr txBox="1"/>
          <p:nvPr/>
        </p:nvSpPr>
        <p:spPr>
          <a:xfrm>
            <a:off x="-36512" y="2977514"/>
            <a:ext cx="1800200" cy="461665"/>
          </a:xfrm>
          <a:prstGeom prst="rect">
            <a:avLst/>
          </a:prstGeom>
          <a:noFill/>
        </p:spPr>
        <p:txBody>
          <a:bodyPr wrap="square" rtlCol="0">
            <a:spAutoFit/>
          </a:bodyPr>
          <a:lstStyle/>
          <a:p>
            <a:r>
              <a:rPr lang="en-US" sz="2400" dirty="0">
                <a:solidFill>
                  <a:srgbClr val="000000"/>
                </a:solidFill>
              </a:rPr>
              <a:t>guest mode</a:t>
            </a:r>
          </a:p>
        </p:txBody>
      </p:sp>
      <p:sp>
        <p:nvSpPr>
          <p:cNvPr id="48" name="TextBox 47"/>
          <p:cNvSpPr txBox="1"/>
          <p:nvPr/>
        </p:nvSpPr>
        <p:spPr>
          <a:xfrm>
            <a:off x="4572000" y="3217540"/>
            <a:ext cx="1800200" cy="461665"/>
          </a:xfrm>
          <a:prstGeom prst="rect">
            <a:avLst/>
          </a:prstGeom>
          <a:noFill/>
        </p:spPr>
        <p:txBody>
          <a:bodyPr wrap="square" rtlCol="0">
            <a:spAutoFit/>
          </a:bodyPr>
          <a:lstStyle/>
          <a:p>
            <a:r>
              <a:rPr lang="en-US" sz="2400" i="1" dirty="0">
                <a:solidFill>
                  <a:srgbClr val="000000"/>
                </a:solidFill>
              </a:rPr>
              <a:t>VM entry</a:t>
            </a:r>
          </a:p>
        </p:txBody>
      </p:sp>
      <p:sp>
        <p:nvSpPr>
          <p:cNvPr id="49" name="TextBox 48"/>
          <p:cNvSpPr txBox="1"/>
          <p:nvPr/>
        </p:nvSpPr>
        <p:spPr>
          <a:xfrm>
            <a:off x="7164288" y="3252866"/>
            <a:ext cx="1800200" cy="461665"/>
          </a:xfrm>
          <a:prstGeom prst="rect">
            <a:avLst/>
          </a:prstGeom>
          <a:noFill/>
        </p:spPr>
        <p:txBody>
          <a:bodyPr wrap="square" rtlCol="0">
            <a:spAutoFit/>
          </a:bodyPr>
          <a:lstStyle/>
          <a:p>
            <a:r>
              <a:rPr lang="en-US" sz="2400" i="1" dirty="0">
                <a:solidFill>
                  <a:srgbClr val="000000"/>
                </a:solidFill>
              </a:rPr>
              <a:t>VM exit</a:t>
            </a:r>
          </a:p>
        </p:txBody>
      </p:sp>
      <p:sp>
        <p:nvSpPr>
          <p:cNvPr id="50" name="Rectangle 49"/>
          <p:cNvSpPr/>
          <p:nvPr/>
        </p:nvSpPr>
        <p:spPr>
          <a:xfrm>
            <a:off x="2051720" y="2317440"/>
            <a:ext cx="2232248" cy="6600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Hypervisor</a:t>
            </a:r>
          </a:p>
        </p:txBody>
      </p:sp>
      <p:pic>
        <p:nvPicPr>
          <p:cNvPr id="51" name="Picture 1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81204">
            <a:off x="3591361" y="3062464"/>
            <a:ext cx="576063" cy="14312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2" name="Picture 1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20840548">
            <a:off x="2108793" y="3077166"/>
            <a:ext cx="422867" cy="1317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1619672" y="3697594"/>
            <a:ext cx="1800200" cy="461665"/>
          </a:xfrm>
          <a:prstGeom prst="rect">
            <a:avLst/>
          </a:prstGeom>
          <a:noFill/>
        </p:spPr>
        <p:txBody>
          <a:bodyPr wrap="square" rtlCol="0">
            <a:spAutoFit/>
          </a:bodyPr>
          <a:lstStyle/>
          <a:p>
            <a:r>
              <a:rPr lang="en-US" sz="2400" i="1" dirty="0">
                <a:solidFill>
                  <a:srgbClr val="000000"/>
                </a:solidFill>
              </a:rPr>
              <a:t>VM entry</a:t>
            </a:r>
          </a:p>
        </p:txBody>
      </p:sp>
      <p:sp>
        <p:nvSpPr>
          <p:cNvPr id="54" name="TextBox 53"/>
          <p:cNvSpPr txBox="1"/>
          <p:nvPr/>
        </p:nvSpPr>
        <p:spPr>
          <a:xfrm>
            <a:off x="3419872" y="3697594"/>
            <a:ext cx="1800200" cy="461665"/>
          </a:xfrm>
          <a:prstGeom prst="rect">
            <a:avLst/>
          </a:prstGeom>
          <a:noFill/>
        </p:spPr>
        <p:txBody>
          <a:bodyPr wrap="square" rtlCol="0">
            <a:spAutoFit/>
          </a:bodyPr>
          <a:lstStyle/>
          <a:p>
            <a:r>
              <a:rPr lang="en-US" sz="2400" i="1" dirty="0">
                <a:solidFill>
                  <a:srgbClr val="000000"/>
                </a:solidFill>
              </a:rPr>
              <a:t>VM exit</a:t>
            </a:r>
          </a:p>
        </p:txBody>
      </p:sp>
      <p:sp>
        <p:nvSpPr>
          <p:cNvPr id="71" name="TextBox 70"/>
          <p:cNvSpPr txBox="1"/>
          <p:nvPr/>
        </p:nvSpPr>
        <p:spPr>
          <a:xfrm>
            <a:off x="7740352" y="2497460"/>
            <a:ext cx="1368152" cy="461665"/>
          </a:xfrm>
          <a:prstGeom prst="rect">
            <a:avLst/>
          </a:prstGeom>
          <a:noFill/>
        </p:spPr>
        <p:txBody>
          <a:bodyPr wrap="square" rtlCol="0">
            <a:spAutoFit/>
          </a:bodyPr>
          <a:lstStyle/>
          <a:p>
            <a:pPr algn="ctr"/>
            <a:r>
              <a:rPr lang="en-US" sz="2400" dirty="0">
                <a:solidFill>
                  <a:srgbClr val="000000"/>
                </a:solidFill>
              </a:rPr>
              <a:t>Ring 0</a:t>
            </a:r>
          </a:p>
        </p:txBody>
      </p:sp>
      <p:sp>
        <p:nvSpPr>
          <p:cNvPr id="72" name="TextBox 71"/>
          <p:cNvSpPr txBox="1"/>
          <p:nvPr/>
        </p:nvSpPr>
        <p:spPr>
          <a:xfrm>
            <a:off x="7745153" y="1537354"/>
            <a:ext cx="1368152" cy="461665"/>
          </a:xfrm>
          <a:prstGeom prst="rect">
            <a:avLst/>
          </a:prstGeom>
          <a:noFill/>
        </p:spPr>
        <p:txBody>
          <a:bodyPr wrap="square" rtlCol="0">
            <a:spAutoFit/>
          </a:bodyPr>
          <a:lstStyle/>
          <a:p>
            <a:pPr algn="ctr"/>
            <a:r>
              <a:rPr lang="en-US" sz="2400" dirty="0">
                <a:solidFill>
                  <a:srgbClr val="000000"/>
                </a:solidFill>
              </a:rPr>
              <a:t>Ring 3</a:t>
            </a:r>
          </a:p>
        </p:txBody>
      </p:sp>
    </p:spTree>
    <p:extLst>
      <p:ext uri="{BB962C8B-B14F-4D97-AF65-F5344CB8AC3E}">
        <p14:creationId xmlns:p14="http://schemas.microsoft.com/office/powerpoint/2010/main" val="206049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childTnLst>
                                </p:cTn>
                              </p:par>
                              <p:par>
                                <p:cTn id="12" presetID="22" presetClass="entr" presetSubtype="1"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22" presetClass="entr" presetSubtype="1"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22" presetClass="entr" presetSubtype="4"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49" grpId="0"/>
      <p:bldP spid="53" grpId="0"/>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Memory Isolation</a:t>
            </a:r>
          </a:p>
        </p:txBody>
      </p:sp>
      <p:sp>
        <p:nvSpPr>
          <p:cNvPr id="4" name="Content Placeholder 3"/>
          <p:cNvSpPr>
            <a:spLocks noGrp="1"/>
          </p:cNvSpPr>
          <p:nvPr>
            <p:ph idx="1"/>
          </p:nvPr>
        </p:nvSpPr>
        <p:spPr>
          <a:xfrm>
            <a:off x="457200" y="1657366"/>
            <a:ext cx="8229600" cy="2940327"/>
          </a:xfrm>
        </p:spPr>
        <p:txBody>
          <a:bodyPr>
            <a:normAutofit fontScale="92500" lnSpcReduction="10000"/>
          </a:bodyPr>
          <a:lstStyle/>
          <a:p>
            <a:pPr marL="0" indent="0">
              <a:buNone/>
            </a:pPr>
            <a:r>
              <a:rPr lang="en-US" dirty="0"/>
              <a:t>Goal: forbid hypervisor access to VM memory</a:t>
            </a:r>
          </a:p>
          <a:p>
            <a:pPr marL="0" indent="0">
              <a:buNone/>
            </a:pPr>
            <a:endParaRPr lang="en-US" dirty="0"/>
          </a:p>
          <a:p>
            <a:pPr marL="0" indent="0">
              <a:buNone/>
            </a:pPr>
            <a:r>
              <a:rPr lang="en-US" dirty="0"/>
              <a:t>Rules:</a:t>
            </a:r>
          </a:p>
          <a:p>
            <a:pPr marL="457200" lvl="1" indent="0">
              <a:buNone/>
            </a:pPr>
            <a:r>
              <a:rPr lang="en-US" dirty="0"/>
              <a:t>When a page is assigned to a VM, CloudVisor changes the ownership of the page</a:t>
            </a:r>
          </a:p>
          <a:p>
            <a:pPr marL="457200" lvl="1" indent="0">
              <a:buNone/>
            </a:pPr>
            <a:r>
              <a:rPr lang="en-US" dirty="0"/>
              <a:t>A memory page is only accessible to its owner</a:t>
            </a:r>
          </a:p>
          <a:p>
            <a:pPr lvl="1"/>
            <a:endParaRPr lang="en-US" dirty="0"/>
          </a:p>
          <a:p>
            <a:endParaRPr lang="en-US" dirty="0"/>
          </a:p>
        </p:txBody>
      </p:sp>
    </p:spTree>
    <p:extLst>
      <p:ext uri="{BB962C8B-B14F-4D97-AF65-F5344CB8AC3E}">
        <p14:creationId xmlns:p14="http://schemas.microsoft.com/office/powerpoint/2010/main" val="2544116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Architecture (logically) of </a:t>
            </a:r>
            <a:r>
              <a:rPr lang="en-US" altLang="zh-CN" dirty="0" err="1"/>
              <a:t>CloudVisor</a:t>
            </a:r>
            <a:endParaRPr lang="zh-CN" altLang="en-US" dirty="0"/>
          </a:p>
        </p:txBody>
      </p:sp>
      <p:pic>
        <p:nvPicPr>
          <p:cNvPr id="2054" name="Picture 6"/>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491881" y="1190114"/>
            <a:ext cx="4817467" cy="4247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5977642" y="3817607"/>
            <a:ext cx="1690702" cy="900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7584" y="2949501"/>
            <a:ext cx="1136496" cy="11681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5">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91868" y="2776761"/>
            <a:ext cx="2420092" cy="6967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1947413" y="3607584"/>
            <a:ext cx="2448272" cy="660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067945" y="4016362"/>
            <a:ext cx="2336725" cy="581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5729890" y="1957400"/>
            <a:ext cx="866170" cy="110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64" name="Picture 16"/>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732241" y="1957400"/>
            <a:ext cx="779663" cy="110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662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animEffect transition="in" filter="blinds(horizontal)">
                                      <p:cBhvr>
                                        <p:cTn id="11" dur="500"/>
                                        <p:tgtEl>
                                          <p:spTgt spid="205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062"/>
                                        </p:tgtEl>
                                        <p:attrNameLst>
                                          <p:attrName>style.visibility</p:attrName>
                                        </p:attrNameLst>
                                      </p:cBhvr>
                                      <p:to>
                                        <p:strVal val="visible"/>
                                      </p:to>
                                    </p:set>
                                    <p:animEffect transition="in" filter="blinds(horizontal)">
                                      <p:cBhvr>
                                        <p:cTn id="16" dur="500"/>
                                        <p:tgtEl>
                                          <p:spTgt spid="206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061"/>
                                        </p:tgtEl>
                                        <p:attrNameLst>
                                          <p:attrName>style.visibility</p:attrName>
                                        </p:attrNameLst>
                                      </p:cBhvr>
                                      <p:to>
                                        <p:strVal val="visible"/>
                                      </p:to>
                                    </p:set>
                                    <p:animEffect transition="in" filter="blinds(horizontal)">
                                      <p:cBhvr>
                                        <p:cTn id="25" dur="500"/>
                                        <p:tgtEl>
                                          <p:spTgt spid="206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blinds(horizontal)">
                                      <p:cBhvr>
                                        <p:cTn id="30" dur="500"/>
                                        <p:tgtEl>
                                          <p:spTgt spid="205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063"/>
                                        </p:tgtEl>
                                        <p:attrNameLst>
                                          <p:attrName>style.visibility</p:attrName>
                                        </p:attrNameLst>
                                      </p:cBhvr>
                                      <p:to>
                                        <p:strVal val="visible"/>
                                      </p:to>
                                    </p:set>
                                    <p:animEffect transition="in" filter="blinds(horizontal)">
                                      <p:cBhvr>
                                        <p:cTn id="35" dur="500"/>
                                        <p:tgtEl>
                                          <p:spTgt spid="2063"/>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2064"/>
                                        </p:tgtEl>
                                        <p:attrNameLst>
                                          <p:attrName>style.visibility</p:attrName>
                                        </p:attrNameLst>
                                      </p:cBhvr>
                                      <p:to>
                                        <p:strVal val="visible"/>
                                      </p:to>
                                    </p:set>
                                    <p:animEffect transition="in" filter="blinds(horizontal)">
                                      <p:cBhvr>
                                        <p:cTn id="39"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0" dirty="0"/>
              <a:t>Remote Attestation </a:t>
            </a:r>
            <a:endParaRPr lang="zh-CN" altLang="en-US" sz="4800" dirty="0"/>
          </a:p>
        </p:txBody>
      </p:sp>
      <p:grpSp>
        <p:nvGrpSpPr>
          <p:cNvPr id="13" name="Group 12"/>
          <p:cNvGrpSpPr/>
          <p:nvPr/>
        </p:nvGrpSpPr>
        <p:grpSpPr>
          <a:xfrm>
            <a:off x="35496" y="1177314"/>
            <a:ext cx="8892480" cy="1181949"/>
            <a:chOff x="251520" y="1412776"/>
            <a:chExt cx="8892480" cy="1418339"/>
          </a:xfrm>
        </p:grpSpPr>
        <p:sp>
          <p:nvSpPr>
            <p:cNvPr id="3" name="矩形 2"/>
            <p:cNvSpPr/>
            <p:nvPr/>
          </p:nvSpPr>
          <p:spPr>
            <a:xfrm>
              <a:off x="1114995" y="1844823"/>
              <a:ext cx="1512788" cy="596117"/>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tx2"/>
                  </a:solidFill>
                </a:rPr>
                <a:t>SENTER</a:t>
              </a:r>
              <a:endParaRPr lang="zh-CN" altLang="en-US" sz="2800" b="1" dirty="0">
                <a:solidFill>
                  <a:schemeClr val="tx2"/>
                </a:solidFill>
              </a:endParaRPr>
            </a:p>
          </p:txBody>
        </p:sp>
        <p:sp>
          <p:nvSpPr>
            <p:cNvPr id="4" name="梯形 3"/>
            <p:cNvSpPr/>
            <p:nvPr/>
          </p:nvSpPr>
          <p:spPr>
            <a:xfrm rot="5400000">
              <a:off x="2473740" y="1998868"/>
              <a:ext cx="596115" cy="288033"/>
            </a:xfrm>
            <a:prstGeom prst="trapezoid">
              <a:avLst>
                <a:gd name="adj" fmla="val 61734"/>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2"/>
                </a:solidFill>
              </a:endParaRPr>
            </a:p>
          </p:txBody>
        </p:sp>
        <p:sp>
          <p:nvSpPr>
            <p:cNvPr id="5" name="矩形 4"/>
            <p:cNvSpPr/>
            <p:nvPr/>
          </p:nvSpPr>
          <p:spPr>
            <a:xfrm>
              <a:off x="2915814" y="2018944"/>
              <a:ext cx="1368153" cy="247873"/>
            </a:xfrm>
            <a:prstGeom prst="rect">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2"/>
                </a:solidFill>
              </a:endParaRPr>
            </a:p>
          </p:txBody>
        </p:sp>
        <p:sp>
          <p:nvSpPr>
            <p:cNvPr id="6" name="梯形 5"/>
            <p:cNvSpPr/>
            <p:nvPr/>
          </p:nvSpPr>
          <p:spPr>
            <a:xfrm rot="16200000">
              <a:off x="4129926" y="1998866"/>
              <a:ext cx="596115" cy="288033"/>
            </a:xfrm>
            <a:prstGeom prst="trapezoid">
              <a:avLst>
                <a:gd name="adj" fmla="val 61734"/>
              </a:avLst>
            </a:prstGeom>
            <a:solidFill>
              <a:schemeClr val="accent6">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2"/>
                </a:solidFill>
              </a:endParaRPr>
            </a:p>
          </p:txBody>
        </p:sp>
        <p:sp>
          <p:nvSpPr>
            <p:cNvPr id="7" name="矩形 6"/>
            <p:cNvSpPr/>
            <p:nvPr/>
          </p:nvSpPr>
          <p:spPr>
            <a:xfrm>
              <a:off x="4572000" y="1853390"/>
              <a:ext cx="1080119" cy="596117"/>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tx2"/>
                  </a:solidFill>
                </a:rPr>
                <a:t>SINIT</a:t>
              </a:r>
              <a:endParaRPr lang="zh-CN" altLang="en-US" sz="2800" b="1" dirty="0">
                <a:solidFill>
                  <a:schemeClr val="tx2"/>
                </a:solidFill>
              </a:endParaRPr>
            </a:p>
          </p:txBody>
        </p:sp>
        <p:sp>
          <p:nvSpPr>
            <p:cNvPr id="8" name="矩形 7"/>
            <p:cNvSpPr/>
            <p:nvPr/>
          </p:nvSpPr>
          <p:spPr>
            <a:xfrm>
              <a:off x="5652119" y="1853389"/>
              <a:ext cx="1728192" cy="596117"/>
            </a:xfrm>
            <a:prstGeom prst="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err="1">
                  <a:solidFill>
                    <a:schemeClr val="tx2"/>
                  </a:solidFill>
                </a:rPr>
                <a:t>CloudVisor</a:t>
              </a:r>
              <a:endParaRPr lang="en-US" altLang="zh-CN" sz="1200" b="1" dirty="0">
                <a:solidFill>
                  <a:schemeClr val="tx2"/>
                </a:solidFill>
              </a:endParaRPr>
            </a:p>
            <a:p>
              <a:r>
                <a:rPr lang="en-US" altLang="zh-CN" b="1" dirty="0">
                  <a:solidFill>
                    <a:schemeClr val="tx2"/>
                  </a:solidFill>
                </a:rPr>
                <a:t>initialization</a:t>
              </a:r>
              <a:endParaRPr lang="zh-CN" altLang="en-US" b="1" dirty="0">
                <a:solidFill>
                  <a:schemeClr val="tx2"/>
                </a:solidFill>
              </a:endParaRPr>
            </a:p>
          </p:txBody>
        </p:sp>
        <p:sp>
          <p:nvSpPr>
            <p:cNvPr id="9" name="矩形 8"/>
            <p:cNvSpPr/>
            <p:nvPr/>
          </p:nvSpPr>
          <p:spPr>
            <a:xfrm>
              <a:off x="7380312" y="1412776"/>
              <a:ext cx="1763688" cy="730104"/>
            </a:xfrm>
            <a:prstGeom prst="rect">
              <a:avLst/>
            </a:prstGeom>
            <a:solidFill>
              <a:srgbClr val="66FF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tx2"/>
                  </a:solidFill>
                </a:rPr>
                <a:t>VMM</a:t>
              </a:r>
              <a:endParaRPr lang="zh-CN" altLang="en-US" sz="2800" b="1" dirty="0">
                <a:solidFill>
                  <a:schemeClr val="tx2"/>
                </a:solidFill>
              </a:endParaRPr>
            </a:p>
          </p:txBody>
        </p:sp>
        <p:sp>
          <p:nvSpPr>
            <p:cNvPr id="10" name="矩形 9"/>
            <p:cNvSpPr/>
            <p:nvPr/>
          </p:nvSpPr>
          <p:spPr>
            <a:xfrm>
              <a:off x="7380310" y="2142884"/>
              <a:ext cx="1763690" cy="688231"/>
            </a:xfrm>
            <a:prstGeom prst="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tx2"/>
                  </a:solidFill>
                </a:rPr>
                <a:t>CloudVisor</a:t>
              </a:r>
              <a:endParaRPr lang="zh-CN" altLang="en-US" sz="2800" b="1" dirty="0">
                <a:solidFill>
                  <a:schemeClr val="tx2"/>
                </a:solidFill>
              </a:endParaRPr>
            </a:p>
          </p:txBody>
        </p:sp>
        <p:pic>
          <p:nvPicPr>
            <p:cNvPr id="11" name="Picture 14"/>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251520" y="1816653"/>
              <a:ext cx="936104" cy="669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12" name="左大括号 11"/>
          <p:cNvSpPr/>
          <p:nvPr/>
        </p:nvSpPr>
        <p:spPr>
          <a:xfrm rot="16200000">
            <a:off x="4067946" y="-1318963"/>
            <a:ext cx="720079" cy="8352926"/>
          </a:xfrm>
          <a:prstGeom prst="leftBrace">
            <a:avLst>
              <a:gd name="adj1" fmla="val 49260"/>
              <a:gd name="adj2" fmla="val 16163"/>
            </a:avLst>
          </a:prstGeom>
          <a:ln w="28575" cap="rnd">
            <a:solidFill>
              <a:schemeClr val="accent2"/>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箭头连接符 13"/>
          <p:cNvCxnSpPr/>
          <p:nvPr/>
        </p:nvCxnSpPr>
        <p:spPr>
          <a:xfrm>
            <a:off x="1610639" y="3211470"/>
            <a:ext cx="18067" cy="72008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55365" y="3278894"/>
            <a:ext cx="3582556" cy="461665"/>
          </a:xfrm>
          <a:prstGeom prst="rect">
            <a:avLst/>
          </a:prstGeom>
          <a:noFill/>
        </p:spPr>
        <p:txBody>
          <a:bodyPr wrap="square" rtlCol="0">
            <a:spAutoFit/>
          </a:bodyPr>
          <a:lstStyle/>
          <a:p>
            <a:r>
              <a:rPr lang="en-US" altLang="zh-CN" sz="2400" dirty="0">
                <a:solidFill>
                  <a:schemeClr val="bg2">
                    <a:lumMod val="25000"/>
                  </a:schemeClr>
                </a:solidFill>
              </a:rPr>
              <a:t>Boot procedure Hash</a:t>
            </a:r>
            <a:endParaRPr lang="zh-CN" altLang="en-US" sz="2400" dirty="0">
              <a:solidFill>
                <a:schemeClr val="bg2">
                  <a:lumMod val="25000"/>
                </a:schemeClr>
              </a:solidFill>
            </a:endParaRPr>
          </a:p>
        </p:txBody>
      </p:sp>
      <p:sp>
        <p:nvSpPr>
          <p:cNvPr id="16" name="矩形 15"/>
          <p:cNvSpPr/>
          <p:nvPr/>
        </p:nvSpPr>
        <p:spPr>
          <a:xfrm>
            <a:off x="719572" y="3931550"/>
            <a:ext cx="2880318" cy="7861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rgbClr val="FF0000"/>
                </a:solidFill>
              </a:rPr>
              <a:t>TPM</a:t>
            </a:r>
            <a:endParaRPr lang="zh-CN" altLang="en-US" sz="2800" b="1" dirty="0">
              <a:solidFill>
                <a:srgbClr val="FF0000"/>
              </a:solidFill>
            </a:endParaRPr>
          </a:p>
        </p:txBody>
      </p:sp>
      <p:cxnSp>
        <p:nvCxnSpPr>
          <p:cNvPr id="17" name="直接箭头连接符 16"/>
          <p:cNvCxnSpPr/>
          <p:nvPr/>
        </p:nvCxnSpPr>
        <p:spPr>
          <a:xfrm>
            <a:off x="3599890" y="4357667"/>
            <a:ext cx="3060342"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8"/>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660233" y="3740559"/>
            <a:ext cx="1300965" cy="133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4283968" y="3937620"/>
            <a:ext cx="2016225" cy="461665"/>
          </a:xfrm>
          <a:prstGeom prst="rect">
            <a:avLst/>
          </a:prstGeom>
          <a:noFill/>
        </p:spPr>
        <p:txBody>
          <a:bodyPr wrap="square" rtlCol="0">
            <a:spAutoFit/>
          </a:bodyPr>
          <a:lstStyle/>
          <a:p>
            <a:r>
              <a:rPr lang="en-US" altLang="zh-CN" sz="2400" dirty="0">
                <a:solidFill>
                  <a:srgbClr val="FF0000"/>
                </a:solidFill>
              </a:rPr>
              <a:t>Root of Trust</a:t>
            </a:r>
            <a:endParaRPr lang="zh-CN" altLang="en-US" sz="2400" dirty="0">
              <a:solidFill>
                <a:srgbClr val="FF0000"/>
              </a:solidFill>
            </a:endParaRPr>
          </a:p>
        </p:txBody>
      </p:sp>
      <p:sp>
        <p:nvSpPr>
          <p:cNvPr id="23" name="椭圆形标注 22"/>
          <p:cNvSpPr/>
          <p:nvPr/>
        </p:nvSpPr>
        <p:spPr>
          <a:xfrm>
            <a:off x="6948264" y="2917507"/>
            <a:ext cx="2195736" cy="900099"/>
          </a:xfrm>
          <a:prstGeom prst="wedgeEllipseCallout">
            <a:avLst/>
          </a:prstGeom>
          <a:solidFill>
            <a:schemeClr val="tx2">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2"/>
                </a:solidFill>
              </a:rPr>
              <a:t>OK, it’s my </a:t>
            </a:r>
            <a:r>
              <a:rPr lang="en-US" altLang="zh-CN" sz="2000" b="1" dirty="0" err="1">
                <a:solidFill>
                  <a:schemeClr val="tx2"/>
                </a:solidFill>
              </a:rPr>
              <a:t>CloudVisor</a:t>
            </a:r>
            <a:endParaRPr lang="zh-CN" altLang="en-US" sz="2000" b="1" dirty="0">
              <a:solidFill>
                <a:schemeClr val="tx2"/>
              </a:solidFill>
            </a:endParaRPr>
          </a:p>
        </p:txBody>
      </p:sp>
    </p:spTree>
    <p:extLst>
      <p:ext uri="{BB962C8B-B14F-4D97-AF65-F5344CB8AC3E}">
        <p14:creationId xmlns:p14="http://schemas.microsoft.com/office/powerpoint/2010/main" val="28569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par>
                                <p:cTn id="30" presetID="3" presetClass="entr" presetSubtype="1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animBg="1"/>
      <p:bldP spid="22"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Ken Thompson (1)	</a:t>
            </a:r>
            <a:endParaRPr lang="en-US"/>
          </a:p>
        </p:txBody>
      </p:sp>
      <p:sp>
        <p:nvSpPr>
          <p:cNvPr id="3" name="Content Placeholder 2"/>
          <p:cNvSpPr>
            <a:spLocks noGrp="1"/>
          </p:cNvSpPr>
          <p:nvPr>
            <p:ph idx="1"/>
          </p:nvPr>
        </p:nvSpPr>
        <p:spPr>
          <a:xfrm>
            <a:off x="457200" y="1333500"/>
            <a:ext cx="5266928" cy="3771636"/>
          </a:xfrm>
        </p:spPr>
        <p:txBody>
          <a:bodyPr>
            <a:normAutofit/>
          </a:bodyPr>
          <a:lstStyle/>
          <a:p>
            <a:r>
              <a:rPr lang="da-DK"/>
              <a:t>Master's Degree from University of California, Berkeley, USA</a:t>
            </a:r>
          </a:p>
          <a:p>
            <a:r>
              <a:rPr lang="da-DK"/>
              <a:t>Worked on the Multics operating system</a:t>
            </a:r>
          </a:p>
          <a:p>
            <a:r>
              <a:rPr lang="da-DK"/>
              <a:t>Creater of the UNIX operating system together with Dennis Ritchie</a:t>
            </a:r>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28184" y="1554311"/>
            <a:ext cx="2403748" cy="2908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24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Intel SGX: No Trust To Any System Software</a:t>
            </a:r>
            <a:endParaRPr lang="zh-CN" altLang="en-US" dirty="0"/>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00302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images.anandtech.com/doci/9687/6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285750"/>
            <a:ext cx="914129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69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sz="4000" dirty="0"/>
              <a:t>SGX : Isolated Execution</a:t>
            </a:r>
          </a:p>
        </p:txBody>
      </p:sp>
      <p:sp>
        <p:nvSpPr>
          <p:cNvPr id="4" name="내용 개체 틀 3"/>
          <p:cNvSpPr>
            <a:spLocks noGrp="1"/>
          </p:cNvSpPr>
          <p:nvPr>
            <p:ph idx="1"/>
          </p:nvPr>
        </p:nvSpPr>
        <p:spPr>
          <a:xfrm>
            <a:off x="887755" y="3932047"/>
            <a:ext cx="6978308" cy="1570726"/>
          </a:xfrm>
        </p:spPr>
        <p:txBody>
          <a:bodyPr>
            <a:normAutofit fontScale="92500" lnSpcReduction="10000"/>
          </a:bodyPr>
          <a:lstStyle/>
          <a:p>
            <a:r>
              <a:rPr lang="en-US" altLang="ko-KR" sz="2333" dirty="0"/>
              <a:t>Application keeps its data/code inside the “</a:t>
            </a:r>
            <a:r>
              <a:rPr lang="en-US" altLang="ko-KR" sz="2333" dirty="0">
                <a:solidFill>
                  <a:srgbClr val="FF0000"/>
                </a:solidFill>
              </a:rPr>
              <a:t>enclave</a:t>
            </a:r>
            <a:r>
              <a:rPr lang="en-US" altLang="ko-KR" sz="2333" dirty="0"/>
              <a:t>”</a:t>
            </a:r>
          </a:p>
          <a:p>
            <a:pPr lvl="1"/>
            <a:r>
              <a:rPr lang="en-US" altLang="ko-KR" sz="2000" dirty="0"/>
              <a:t>Smallest attack surface by reducing TCB (App + processor)</a:t>
            </a:r>
          </a:p>
          <a:p>
            <a:pPr lvl="1"/>
            <a:r>
              <a:rPr lang="en-US" altLang="ko-KR" sz="2000" dirty="0"/>
              <a:t>Protect app’s secret from untrusted privilege software (e.g., OS, VMM)</a:t>
            </a:r>
          </a:p>
        </p:txBody>
      </p:sp>
      <p:sp>
        <p:nvSpPr>
          <p:cNvPr id="3" name="Slide Number Placeholder 2"/>
          <p:cNvSpPr>
            <a:spLocks noGrp="1"/>
          </p:cNvSpPr>
          <p:nvPr>
            <p:ph type="sldNum" sz="quarter" idx="12"/>
          </p:nvPr>
        </p:nvSpPr>
        <p:spPr/>
        <p:txBody>
          <a:bodyPr/>
          <a:lstStyle/>
          <a:p>
            <a:fld id="{A691B666-3878-BD42-A439-D00B4D0C3E47}" type="slidenum">
              <a:rPr lang="en-US" smtClean="0"/>
              <a:t>42</a:t>
            </a:fld>
            <a:endParaRPr lang="en-US"/>
          </a:p>
        </p:txBody>
      </p:sp>
      <p:sp>
        <p:nvSpPr>
          <p:cNvPr id="5" name="TextBox 4"/>
          <p:cNvSpPr txBox="1"/>
          <p:nvPr/>
        </p:nvSpPr>
        <p:spPr>
          <a:xfrm>
            <a:off x="2074084" y="1481549"/>
            <a:ext cx="1542730" cy="400110"/>
          </a:xfrm>
          <a:prstGeom prst="rect">
            <a:avLst/>
          </a:prstGeom>
          <a:noFill/>
        </p:spPr>
        <p:txBody>
          <a:bodyPr wrap="none" rtlCol="0">
            <a:spAutoFit/>
          </a:bodyPr>
          <a:lstStyle/>
          <a:p>
            <a:r>
              <a:rPr lang="en-US" altLang="ko-KR" sz="2000" b="1" dirty="0"/>
              <a:t>CPU Package</a:t>
            </a:r>
            <a:endParaRPr lang="ko-KR" altLang="en-US" sz="2000" b="1" dirty="0"/>
          </a:p>
        </p:txBody>
      </p:sp>
      <p:sp>
        <p:nvSpPr>
          <p:cNvPr id="84" name="TextBox 83"/>
          <p:cNvSpPr txBox="1"/>
          <p:nvPr/>
        </p:nvSpPr>
        <p:spPr>
          <a:xfrm>
            <a:off x="4898705" y="1038780"/>
            <a:ext cx="1918602" cy="400110"/>
          </a:xfrm>
          <a:prstGeom prst="rect">
            <a:avLst/>
          </a:prstGeom>
          <a:noFill/>
        </p:spPr>
        <p:txBody>
          <a:bodyPr wrap="none" rtlCol="0">
            <a:spAutoFit/>
          </a:bodyPr>
          <a:lstStyle/>
          <a:p>
            <a:r>
              <a:rPr lang="en-US" altLang="ko-KR" sz="2000" b="1" dirty="0"/>
              <a:t>System Memory</a:t>
            </a:r>
            <a:endParaRPr lang="ko-KR" altLang="en-US" sz="2000" b="1" dirty="0"/>
          </a:p>
        </p:txBody>
      </p:sp>
      <p:sp>
        <p:nvSpPr>
          <p:cNvPr id="11" name="직사각형 10"/>
          <p:cNvSpPr/>
          <p:nvPr/>
        </p:nvSpPr>
        <p:spPr>
          <a:xfrm>
            <a:off x="5159389" y="1487366"/>
            <a:ext cx="1309688" cy="231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pic>
        <p:nvPicPr>
          <p:cNvPr id="2050"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74084" y="1890083"/>
            <a:ext cx="1397688" cy="139768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직사각형 11"/>
          <p:cNvSpPr/>
          <p:nvPr/>
        </p:nvSpPr>
        <p:spPr>
          <a:xfrm>
            <a:off x="5159389" y="1882145"/>
            <a:ext cx="1309688" cy="139674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a:t>Enclave</a:t>
            </a:r>
          </a:p>
          <a:p>
            <a:pPr algn="ctr"/>
            <a:endParaRPr lang="en-US" altLang="ko-KR" sz="2000" b="1" dirty="0"/>
          </a:p>
          <a:p>
            <a:pPr algn="ctr"/>
            <a:endParaRPr lang="en-US" altLang="ko-KR" sz="2000" b="1" dirty="0"/>
          </a:p>
          <a:p>
            <a:pPr algn="ctr"/>
            <a:endParaRPr lang="en-US" altLang="ko-KR" sz="2000" b="1" dirty="0"/>
          </a:p>
        </p:txBody>
      </p:sp>
      <p:sp>
        <p:nvSpPr>
          <p:cNvPr id="13" name="직사각형 12"/>
          <p:cNvSpPr/>
          <p:nvPr/>
        </p:nvSpPr>
        <p:spPr>
          <a:xfrm>
            <a:off x="2569544" y="2416115"/>
            <a:ext cx="375504" cy="352341"/>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nvGrpSpPr>
          <p:cNvPr id="16" name="그룹 15"/>
          <p:cNvGrpSpPr/>
          <p:nvPr/>
        </p:nvGrpSpPr>
        <p:grpSpPr>
          <a:xfrm>
            <a:off x="871697" y="2494816"/>
            <a:ext cx="1761347" cy="1015663"/>
            <a:chOff x="131636" y="2662480"/>
            <a:chExt cx="2113617" cy="1218795"/>
          </a:xfrm>
        </p:grpSpPr>
        <p:sp>
          <p:nvSpPr>
            <p:cNvPr id="94" name="TextBox 93"/>
            <p:cNvSpPr txBox="1"/>
            <p:nvPr/>
          </p:nvSpPr>
          <p:spPr>
            <a:xfrm>
              <a:off x="131636" y="2662480"/>
              <a:ext cx="1885517" cy="1218795"/>
            </a:xfrm>
            <a:prstGeom prst="rect">
              <a:avLst/>
            </a:prstGeom>
            <a:noFill/>
          </p:spPr>
          <p:txBody>
            <a:bodyPr wrap="none" rtlCol="0">
              <a:spAutoFit/>
            </a:bodyPr>
            <a:lstStyle/>
            <a:p>
              <a:pPr algn="just"/>
              <a:r>
                <a:rPr lang="en-US" altLang="ko-KR" sz="2000" dirty="0"/>
                <a:t>Memory</a:t>
              </a:r>
            </a:p>
            <a:p>
              <a:pPr algn="just"/>
              <a:r>
                <a:rPr lang="en-US" altLang="ko-KR" sz="2000" dirty="0"/>
                <a:t>Encryption</a:t>
              </a:r>
            </a:p>
            <a:p>
              <a:pPr algn="just"/>
              <a:r>
                <a:rPr lang="en-US" altLang="ko-KR" sz="2000" dirty="0"/>
                <a:t>Engine (MEE)</a:t>
              </a:r>
            </a:p>
          </p:txBody>
        </p:sp>
        <p:sp>
          <p:nvSpPr>
            <p:cNvPr id="15"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sp>
        <p:nvSpPr>
          <p:cNvPr id="17" name="직사각형 16"/>
          <p:cNvSpPr/>
          <p:nvPr/>
        </p:nvSpPr>
        <p:spPr>
          <a:xfrm>
            <a:off x="3135313" y="2518627"/>
            <a:ext cx="2016139" cy="16424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500"/>
          </a:p>
        </p:txBody>
      </p:sp>
      <p:grpSp>
        <p:nvGrpSpPr>
          <p:cNvPr id="26" name="그룹 25"/>
          <p:cNvGrpSpPr/>
          <p:nvPr/>
        </p:nvGrpSpPr>
        <p:grpSpPr>
          <a:xfrm>
            <a:off x="3617813" y="2747145"/>
            <a:ext cx="1434518" cy="622241"/>
            <a:chOff x="3426976" y="3296574"/>
            <a:chExt cx="1721421" cy="746689"/>
          </a:xfrm>
        </p:grpSpPr>
        <p:sp>
          <p:nvSpPr>
            <p:cNvPr id="14" name="TextBox 13"/>
            <p:cNvSpPr txBox="1"/>
            <p:nvPr/>
          </p:nvSpPr>
          <p:spPr>
            <a:xfrm>
              <a:off x="3761094" y="3296574"/>
              <a:ext cx="1387303" cy="480132"/>
            </a:xfrm>
            <a:prstGeom prst="rect">
              <a:avLst/>
            </a:prstGeom>
            <a:noFill/>
          </p:spPr>
          <p:txBody>
            <a:bodyPr wrap="none" rtlCol="0">
              <a:spAutoFit/>
            </a:bodyPr>
            <a:lstStyle/>
            <a:p>
              <a:r>
                <a:rPr lang="en-US" altLang="ko-KR" sz="2000" dirty="0"/>
                <a:t>Snooping</a:t>
              </a:r>
            </a:p>
          </p:txBody>
        </p:sp>
        <p:sp>
          <p:nvSpPr>
            <p:cNvPr id="18"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solidFill>
                  <a:schemeClr val="tx1"/>
                </a:solidFill>
              </a:endParaRPr>
            </a:p>
          </p:txBody>
        </p:sp>
        <p:grpSp>
          <p:nvGrpSpPr>
            <p:cNvPr id="97" name="그룹 96"/>
            <p:cNvGrpSpPr/>
            <p:nvPr/>
          </p:nvGrpSpPr>
          <p:grpSpPr>
            <a:xfrm>
              <a:off x="3762375" y="3737224"/>
              <a:ext cx="306039" cy="306039"/>
              <a:chOff x="7259058" y="1737874"/>
              <a:chExt cx="457200" cy="457200"/>
            </a:xfrm>
          </p:grpSpPr>
          <p:cxnSp>
            <p:nvCxnSpPr>
              <p:cNvPr id="98" name="직선 연결선 97"/>
              <p:cNvCxnSpPr>
                <a:stCxn id="99" idx="1"/>
                <a:endCxn id="9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9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grpSp>
      <p:grpSp>
        <p:nvGrpSpPr>
          <p:cNvPr id="27" name="그룹 26"/>
          <p:cNvGrpSpPr/>
          <p:nvPr/>
        </p:nvGrpSpPr>
        <p:grpSpPr>
          <a:xfrm>
            <a:off x="6236005" y="2178475"/>
            <a:ext cx="2102782" cy="707886"/>
            <a:chOff x="6568807" y="2614169"/>
            <a:chExt cx="2523338" cy="849463"/>
          </a:xfrm>
        </p:grpSpPr>
        <p:sp>
          <p:nvSpPr>
            <p:cNvPr id="92" name="TextBox 91"/>
            <p:cNvSpPr txBox="1"/>
            <p:nvPr/>
          </p:nvSpPr>
          <p:spPr>
            <a:xfrm>
              <a:off x="7290421" y="2614169"/>
              <a:ext cx="1801724" cy="849463"/>
            </a:xfrm>
            <a:prstGeom prst="rect">
              <a:avLst/>
            </a:prstGeom>
            <a:noFill/>
          </p:spPr>
          <p:txBody>
            <a:bodyPr wrap="none" rtlCol="0">
              <a:spAutoFit/>
            </a:bodyPr>
            <a:lstStyle/>
            <a:p>
              <a:r>
                <a:rPr lang="en-US" altLang="ko-KR" sz="2000" dirty="0"/>
                <a:t>Access from </a:t>
              </a:r>
            </a:p>
            <a:p>
              <a:r>
                <a:rPr lang="en-US" altLang="ko-KR" sz="2000" dirty="0"/>
                <a:t>OS/VMM</a:t>
              </a:r>
            </a:p>
          </p:txBody>
        </p:sp>
        <p:sp>
          <p:nvSpPr>
            <p:cNvPr id="96"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nvGrpSpPr>
            <p:cNvPr id="22" name="그룹 21"/>
            <p:cNvGrpSpPr/>
            <p:nvPr/>
          </p:nvGrpSpPr>
          <p:grpSpPr>
            <a:xfrm>
              <a:off x="6843984" y="2867668"/>
              <a:ext cx="306039" cy="306039"/>
              <a:chOff x="7259058" y="1737874"/>
              <a:chExt cx="457200" cy="457200"/>
            </a:xfrm>
          </p:grpSpPr>
          <p:cxnSp>
            <p:nvCxnSpPr>
              <p:cNvPr id="21" name="직선 연결선 20"/>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grpSp>
      </p:grpSp>
      <p:sp>
        <p:nvSpPr>
          <p:cNvPr id="25" name="직사각형 24"/>
          <p:cNvSpPr/>
          <p:nvPr/>
        </p:nvSpPr>
        <p:spPr>
          <a:xfrm>
            <a:off x="5158881" y="2468009"/>
            <a:ext cx="341807" cy="166273"/>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sp>
        <p:nvSpPr>
          <p:cNvPr id="103" name="직사각형 102"/>
          <p:cNvSpPr/>
          <p:nvPr/>
        </p:nvSpPr>
        <p:spPr>
          <a:xfrm>
            <a:off x="2586392" y="2472669"/>
            <a:ext cx="341807" cy="16627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p>
        </p:txBody>
      </p:sp>
      <p:pic>
        <p:nvPicPr>
          <p:cNvPr id="104" name="Picture 4" descr="http://icons.iconarchive.com/icons/aha-soft/security/256/key-ic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98899" y="2193717"/>
            <a:ext cx="365213" cy="365213"/>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직사각형 27"/>
          <p:cNvSpPr/>
          <p:nvPr/>
        </p:nvSpPr>
        <p:spPr>
          <a:xfrm>
            <a:off x="5109897" y="2594494"/>
            <a:ext cx="1173734" cy="656462"/>
          </a:xfrm>
          <a:prstGeom prst="rect">
            <a:avLst/>
          </a:prstGeom>
        </p:spPr>
        <p:txBody>
          <a:bodyPr wrap="square">
            <a:spAutoFit/>
          </a:bodyPr>
          <a:lstStyle/>
          <a:p>
            <a:pPr algn="ctr"/>
            <a:r>
              <a:rPr lang="en-US" altLang="ko-KR" sz="1833" dirty="0"/>
              <a:t>Encrypted</a:t>
            </a:r>
          </a:p>
          <a:p>
            <a:pPr algn="ctr"/>
            <a:r>
              <a:rPr lang="en-US" altLang="ko-KR" sz="1833" dirty="0"/>
              <a:t>code/data</a:t>
            </a:r>
          </a:p>
        </p:txBody>
      </p:sp>
    </p:spTree>
    <p:extLst>
      <p:ext uri="{BB962C8B-B14F-4D97-AF65-F5344CB8AC3E}">
        <p14:creationId xmlns:p14="http://schemas.microsoft.com/office/powerpoint/2010/main" val="32823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1" nodeType="clickEffect">
                                  <p:stCondLst>
                                    <p:cond delay="0"/>
                                  </p:stCondLst>
                                  <p:childTnLst>
                                    <p:animMotion origin="layout" path="M 8.33333E-7 3.7037E-6 L -0.33802 3.7037E-6 " pathEditMode="relative" rAng="0" ptsTypes="AA">
                                      <p:cBhvr>
                                        <p:cTn id="16" dur="2000" fill="hold"/>
                                        <p:tgtEl>
                                          <p:spTgt spid="25"/>
                                        </p:tgtEl>
                                        <p:attrNameLst>
                                          <p:attrName>ppt_x</p:attrName>
                                          <p:attrName>ppt_y</p:attrName>
                                        </p:attrNameLst>
                                      </p:cBhvr>
                                      <p:rCtr x="-16910" y="0"/>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103" grpId="0" animBg="1"/>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sz="4000" dirty="0"/>
              <a:t>SGX : Remote Attestation</a:t>
            </a:r>
          </a:p>
        </p:txBody>
      </p:sp>
      <p:sp>
        <p:nvSpPr>
          <p:cNvPr id="7" name="내용 개체 틀 3"/>
          <p:cNvSpPr txBox="1">
            <a:spLocks/>
          </p:cNvSpPr>
          <p:nvPr/>
        </p:nvSpPr>
        <p:spPr>
          <a:xfrm>
            <a:off x="673224" y="3827639"/>
            <a:ext cx="8363272" cy="1688923"/>
          </a:xfrm>
          <a:prstGeom prst="rect">
            <a:avLst/>
          </a:prstGeom>
        </p:spPr>
        <p:txBody>
          <a:bodyPr vert="horz" lIns="76200" tIns="38100" rIns="76200" bIns="381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ko-KR" sz="2333" dirty="0">
                <a:latin typeface="DengXian" charset="0"/>
                <a:ea typeface="DengXian" charset="0"/>
                <a:cs typeface="DengXian" charset="0"/>
              </a:rPr>
              <a:t>Attest an application on remote platform</a:t>
            </a:r>
          </a:p>
          <a:p>
            <a:r>
              <a:rPr lang="en-US" altLang="ko-KR" sz="2333" dirty="0">
                <a:latin typeface="DengXian" charset="0"/>
                <a:ea typeface="DengXian" charset="0"/>
                <a:cs typeface="DengXian" charset="0"/>
              </a:rPr>
              <a:t>Check the identity of enclave (</a:t>
            </a:r>
            <a:r>
              <a:rPr lang="en-US" altLang="ko-KR" sz="2333" b="1" dirty="0">
                <a:latin typeface="DengXian" charset="0"/>
                <a:ea typeface="DengXian" charset="0"/>
                <a:cs typeface="DengXian" charset="0"/>
              </a:rPr>
              <a:t>hash of code/data pages</a:t>
            </a:r>
            <a:r>
              <a:rPr lang="en-US" altLang="ko-KR" sz="2333" dirty="0">
                <a:latin typeface="DengXian" charset="0"/>
                <a:ea typeface="DengXian" charset="0"/>
                <a:cs typeface="DengXian" charset="0"/>
              </a:rPr>
              <a:t>)</a:t>
            </a:r>
          </a:p>
          <a:p>
            <a:r>
              <a:rPr lang="en-US" altLang="ko-KR" sz="2333" dirty="0">
                <a:latin typeface="DengXian" charset="0"/>
                <a:ea typeface="DengXian" charset="0"/>
                <a:cs typeface="DengXian" charset="0"/>
              </a:rPr>
              <a:t>Can establish a </a:t>
            </a:r>
            <a:r>
              <a:rPr lang="en-US" altLang="ko-KR" sz="2333" b="1" dirty="0">
                <a:latin typeface="DengXian" charset="0"/>
                <a:ea typeface="DengXian" charset="0"/>
                <a:cs typeface="DengXian" charset="0"/>
              </a:rPr>
              <a:t>“</a:t>
            </a:r>
            <a:r>
              <a:rPr lang="en-US" altLang="ko-KR" sz="2333" b="1" dirty="0">
                <a:solidFill>
                  <a:srgbClr val="FF0000"/>
                </a:solidFill>
                <a:latin typeface="DengXian" charset="0"/>
                <a:ea typeface="DengXian" charset="0"/>
                <a:cs typeface="DengXian" charset="0"/>
              </a:rPr>
              <a:t>secure channel</a:t>
            </a:r>
            <a:r>
              <a:rPr lang="en-US" altLang="ko-KR" sz="2333" b="1" dirty="0">
                <a:latin typeface="DengXian" charset="0"/>
                <a:ea typeface="DengXian" charset="0"/>
                <a:cs typeface="DengXian" charset="0"/>
              </a:rPr>
              <a:t>”</a:t>
            </a:r>
            <a:r>
              <a:rPr lang="en-US" altLang="ko-KR" sz="2333" dirty="0">
                <a:latin typeface="DengXian" charset="0"/>
                <a:ea typeface="DengXian" charset="0"/>
                <a:cs typeface="DengXian" charset="0"/>
              </a:rPr>
              <a:t> between enclaves </a:t>
            </a:r>
            <a:endParaRPr lang="en-US" altLang="ko-KR" sz="2667" dirty="0">
              <a:latin typeface="DengXian" charset="0"/>
              <a:ea typeface="DengXian" charset="0"/>
              <a:cs typeface="DengXian" charset="0"/>
            </a:endParaRPr>
          </a:p>
        </p:txBody>
      </p:sp>
      <p:sp>
        <p:nvSpPr>
          <p:cNvPr id="3" name="Slide Number Placeholder 2"/>
          <p:cNvSpPr>
            <a:spLocks noGrp="1"/>
          </p:cNvSpPr>
          <p:nvPr>
            <p:ph type="sldNum" sz="quarter" idx="12"/>
          </p:nvPr>
        </p:nvSpPr>
        <p:spPr/>
        <p:txBody>
          <a:bodyPr/>
          <a:lstStyle/>
          <a:p>
            <a:fld id="{A691B666-3878-BD42-A439-D00B4D0C3E47}" type="slidenum">
              <a:rPr lang="en-US" smtClean="0"/>
              <a:t>43</a:t>
            </a:fld>
            <a:endParaRPr lang="en-US"/>
          </a:p>
        </p:txBody>
      </p:sp>
      <p:pic>
        <p:nvPicPr>
          <p:cNvPr id="35" name="Picture 2" descr="https://encrypted-tbn1.gstatic.com/images?q=tbn:ANd9GcS5Jhe31P4apttL3XnCuTtr3hhw6V8jIu4IPVZ2RJi0Cg2PPD0bq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6339" y="2186090"/>
            <a:ext cx="541395" cy="54139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모서리가 둥근 직사각형 5"/>
          <p:cNvSpPr/>
          <p:nvPr/>
        </p:nvSpPr>
        <p:spPr>
          <a:xfrm>
            <a:off x="2843982" y="1585018"/>
            <a:ext cx="1468438" cy="571500"/>
          </a:xfrm>
          <a:prstGeom prst="round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833" b="1" dirty="0">
                <a:latin typeface="DengXian" charset="0"/>
                <a:ea typeface="DengXian" charset="0"/>
                <a:cs typeface="DengXian" charset="0"/>
              </a:rPr>
              <a:t>Target Enclave</a:t>
            </a:r>
            <a:endParaRPr lang="ko-KR" altLang="en-US" sz="1833" b="1" dirty="0">
              <a:latin typeface="DengXian" charset="0"/>
              <a:ea typeface="DengXian" charset="0"/>
              <a:cs typeface="DengXian" charset="0"/>
            </a:endParaRPr>
          </a:p>
        </p:txBody>
      </p:sp>
      <p:sp>
        <p:nvSpPr>
          <p:cNvPr id="47" name="모서리가 둥근 직사각형 46"/>
          <p:cNvSpPr/>
          <p:nvPr/>
        </p:nvSpPr>
        <p:spPr>
          <a:xfrm>
            <a:off x="2843982" y="2650838"/>
            <a:ext cx="1468438" cy="571500"/>
          </a:xfrm>
          <a:prstGeom prst="round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67" b="1" dirty="0">
                <a:latin typeface="DengXian" charset="0"/>
                <a:ea typeface="DengXian" charset="0"/>
                <a:cs typeface="DengXian" charset="0"/>
              </a:rPr>
              <a:t>Quoting Enclave</a:t>
            </a:r>
            <a:endParaRPr lang="ko-KR" altLang="en-US" sz="1667" b="1" dirty="0">
              <a:latin typeface="DengXian" charset="0"/>
              <a:ea typeface="DengXian" charset="0"/>
              <a:cs typeface="DengXian" charset="0"/>
            </a:endParaRPr>
          </a:p>
        </p:txBody>
      </p:sp>
      <p:sp>
        <p:nvSpPr>
          <p:cNvPr id="49" name="모서리가 둥근 직사각형 48"/>
          <p:cNvSpPr/>
          <p:nvPr/>
        </p:nvSpPr>
        <p:spPr>
          <a:xfrm>
            <a:off x="6399372" y="1580522"/>
            <a:ext cx="1468438" cy="571500"/>
          </a:xfrm>
          <a:prstGeom prst="round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67" b="1" dirty="0">
                <a:latin typeface="DengXian" charset="0"/>
                <a:ea typeface="DengXian" charset="0"/>
                <a:cs typeface="DengXian" charset="0"/>
              </a:rPr>
              <a:t>Challenger Enclave</a:t>
            </a:r>
            <a:endParaRPr lang="ko-KR" altLang="en-US" sz="1667" b="1" dirty="0">
              <a:latin typeface="DengXian" charset="0"/>
              <a:ea typeface="DengXian" charset="0"/>
              <a:cs typeface="DengXian" charset="0"/>
            </a:endParaRPr>
          </a:p>
        </p:txBody>
      </p:sp>
      <p:sp>
        <p:nvSpPr>
          <p:cNvPr id="56" name="TextBox 55"/>
          <p:cNvSpPr txBox="1"/>
          <p:nvPr/>
        </p:nvSpPr>
        <p:spPr>
          <a:xfrm>
            <a:off x="1105798" y="2728315"/>
            <a:ext cx="1016625" cy="348878"/>
          </a:xfrm>
          <a:prstGeom prst="rect">
            <a:avLst/>
          </a:prstGeom>
          <a:noFill/>
        </p:spPr>
        <p:txBody>
          <a:bodyPr wrap="none" rtlCol="0">
            <a:spAutoFit/>
          </a:bodyPr>
          <a:lstStyle/>
          <a:p>
            <a:pPr algn="ctr"/>
            <a:r>
              <a:rPr lang="en-US" altLang="ko-KR" sz="1667" dirty="0">
                <a:latin typeface="DengXian" charset="0"/>
                <a:ea typeface="DengXian" charset="0"/>
                <a:cs typeface="DengXian" charset="0"/>
              </a:rPr>
              <a:t>SGX CPU</a:t>
            </a:r>
            <a:endParaRPr lang="ko-KR" altLang="en-US" sz="1667" dirty="0">
              <a:latin typeface="DengXian" charset="0"/>
              <a:ea typeface="DengXian" charset="0"/>
              <a:cs typeface="DengXian" charset="0"/>
            </a:endParaRPr>
          </a:p>
        </p:txBody>
      </p:sp>
      <p:sp>
        <p:nvSpPr>
          <p:cNvPr id="8" name="직사각형 7"/>
          <p:cNvSpPr/>
          <p:nvPr/>
        </p:nvSpPr>
        <p:spPr>
          <a:xfrm>
            <a:off x="1063233" y="1377330"/>
            <a:ext cx="3429000" cy="195169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latin typeface="DengXian" charset="0"/>
              <a:ea typeface="DengXian" charset="0"/>
              <a:cs typeface="DengXian" charset="0"/>
            </a:endParaRPr>
          </a:p>
        </p:txBody>
      </p:sp>
      <p:pic>
        <p:nvPicPr>
          <p:cNvPr id="66" name="Picture 4" descr="http://tssgreensboro.com/wp-content/uploads/2015/08/desktop_clipart-150x150.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5426" y="2986707"/>
            <a:ext cx="538108" cy="538108"/>
          </a:xfrm>
          <a:prstGeom prst="rect">
            <a:avLst/>
          </a:prstGeom>
          <a:noFill/>
          <a:extLst>
            <a:ext uri="{909E8E84-426E-40dd-AFC4-6F175D3DCCD1}">
              <a14:hiddenFill xmlns="" xmlns:a14="http://schemas.microsoft.com/office/drawing/2010/main">
                <a:solidFill>
                  <a:srgbClr val="FFFFFF"/>
                </a:solidFill>
              </a14:hiddenFill>
            </a:ext>
          </a:extLst>
        </p:spPr>
      </p:pic>
      <p:sp>
        <p:nvSpPr>
          <p:cNvPr id="68" name="직사각형 67"/>
          <p:cNvSpPr/>
          <p:nvPr/>
        </p:nvSpPr>
        <p:spPr>
          <a:xfrm>
            <a:off x="6215863" y="1377330"/>
            <a:ext cx="1835455" cy="195169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500">
              <a:latin typeface="DengXian" charset="0"/>
              <a:ea typeface="DengXian" charset="0"/>
              <a:cs typeface="DengXian" charset="0"/>
            </a:endParaRPr>
          </a:p>
        </p:txBody>
      </p:sp>
      <p:pic>
        <p:nvPicPr>
          <p:cNvPr id="67" name="Picture 4" descr="http://tssgreensboro.com/wp-content/uploads/2015/08/desktop_clipart-150x150.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7664844" y="2986707"/>
            <a:ext cx="538108" cy="53810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TextBox 68"/>
          <p:cNvSpPr txBox="1"/>
          <p:nvPr/>
        </p:nvSpPr>
        <p:spPr>
          <a:xfrm>
            <a:off x="6361201" y="981848"/>
            <a:ext cx="1707519" cy="400110"/>
          </a:xfrm>
          <a:prstGeom prst="rect">
            <a:avLst/>
          </a:prstGeom>
          <a:noFill/>
        </p:spPr>
        <p:txBody>
          <a:bodyPr wrap="none" rtlCol="0">
            <a:spAutoFit/>
          </a:bodyPr>
          <a:lstStyle/>
          <a:p>
            <a:r>
              <a:rPr lang="en-US" altLang="ko-KR" sz="2000">
                <a:latin typeface="DengXian" charset="0"/>
                <a:ea typeface="DengXian" charset="0"/>
                <a:cs typeface="DengXian" charset="0"/>
              </a:rPr>
              <a:t>Host platform</a:t>
            </a:r>
            <a:endParaRPr lang="en-US" altLang="ko-KR" sz="2000" dirty="0">
              <a:latin typeface="DengXian" charset="0"/>
              <a:ea typeface="DengXian" charset="0"/>
              <a:cs typeface="DengXian" charset="0"/>
            </a:endParaRPr>
          </a:p>
        </p:txBody>
      </p:sp>
      <p:sp>
        <p:nvSpPr>
          <p:cNvPr id="70" name="TextBox 69"/>
          <p:cNvSpPr txBox="1"/>
          <p:nvPr/>
        </p:nvSpPr>
        <p:spPr>
          <a:xfrm>
            <a:off x="1814650" y="981848"/>
            <a:ext cx="2052165" cy="400110"/>
          </a:xfrm>
          <a:prstGeom prst="rect">
            <a:avLst/>
          </a:prstGeom>
          <a:noFill/>
        </p:spPr>
        <p:txBody>
          <a:bodyPr wrap="none" rtlCol="0">
            <a:spAutoFit/>
          </a:bodyPr>
          <a:lstStyle/>
          <a:p>
            <a:r>
              <a:rPr lang="en-US" altLang="ko-KR" sz="2000" dirty="0">
                <a:latin typeface="DengXian" charset="0"/>
                <a:ea typeface="DengXian" charset="0"/>
                <a:cs typeface="DengXian" charset="0"/>
              </a:rPr>
              <a:t>Remote platform</a:t>
            </a:r>
          </a:p>
        </p:txBody>
      </p:sp>
      <p:pic>
        <p:nvPicPr>
          <p:cNvPr id="71" name="Picture 2" descr="https://encrypted-tbn1.gstatic.com/images?q=tbn:ANd9GcS5Jhe31P4apttL3XnCuTtr3hhw6V8jIu4IPVZ2RJi0Cg2PPD0bqA"/>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3663" y="2629114"/>
            <a:ext cx="541395" cy="541395"/>
          </a:xfrm>
          <a:prstGeom prst="rect">
            <a:avLst/>
          </a:prstGeom>
          <a:noFill/>
          <a:extLst>
            <a:ext uri="{909E8E84-426E-40dd-AFC4-6F175D3DCCD1}">
              <a14:hiddenFill xmlns="" xmlns:a14="http://schemas.microsoft.com/office/drawing/2010/main">
                <a:solidFill>
                  <a:srgbClr val="FFFFFF"/>
                </a:solidFill>
              </a14:hiddenFill>
            </a:ext>
          </a:extLst>
        </p:spPr>
      </p:pic>
      <p:sp>
        <p:nvSpPr>
          <p:cNvPr id="72" name="TextBox 71"/>
          <p:cNvSpPr txBox="1"/>
          <p:nvPr/>
        </p:nvSpPr>
        <p:spPr>
          <a:xfrm>
            <a:off x="6643986" y="2345101"/>
            <a:ext cx="1016625" cy="348878"/>
          </a:xfrm>
          <a:prstGeom prst="rect">
            <a:avLst/>
          </a:prstGeom>
          <a:noFill/>
        </p:spPr>
        <p:txBody>
          <a:bodyPr wrap="none" rtlCol="0">
            <a:spAutoFit/>
          </a:bodyPr>
          <a:lstStyle/>
          <a:p>
            <a:pPr algn="ctr"/>
            <a:r>
              <a:rPr lang="en-US" altLang="ko-KR" sz="1667" dirty="0">
                <a:latin typeface="DengXian" charset="0"/>
                <a:ea typeface="DengXian" charset="0"/>
                <a:cs typeface="DengXian" charset="0"/>
              </a:rPr>
              <a:t>SGX CPU</a:t>
            </a:r>
            <a:endParaRPr lang="ko-KR" altLang="en-US" sz="1667" dirty="0">
              <a:latin typeface="DengXian" charset="0"/>
              <a:ea typeface="DengXian" charset="0"/>
              <a:cs typeface="DengXian" charset="0"/>
            </a:endParaRPr>
          </a:p>
        </p:txBody>
      </p:sp>
      <p:pic>
        <p:nvPicPr>
          <p:cNvPr id="25" name="Picture 4" descr="http://icons.iconarchive.com/icons/aha-soft/security/256/key-icon.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09758" y="2304158"/>
            <a:ext cx="310440" cy="31044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http://icons.iconarchive.com/icons/aha-soft/security/256/key-icon.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44361" y="2716385"/>
            <a:ext cx="310440" cy="3104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8" name="그룹 27"/>
          <p:cNvGrpSpPr/>
          <p:nvPr/>
        </p:nvGrpSpPr>
        <p:grpSpPr>
          <a:xfrm>
            <a:off x="4312420" y="1381227"/>
            <a:ext cx="2086952" cy="348878"/>
            <a:chOff x="4260504" y="1766800"/>
            <a:chExt cx="2504342" cy="418653"/>
          </a:xfrm>
        </p:grpSpPr>
        <p:cxnSp>
          <p:nvCxnSpPr>
            <p:cNvPr id="12" name="직선 화살표 연결선 11"/>
            <p:cNvCxnSpPr/>
            <p:nvPr/>
          </p:nvCxnSpPr>
          <p:spPr>
            <a:xfrm flipH="1">
              <a:off x="4260504" y="2156604"/>
              <a:ext cx="2504342"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911468" y="1766800"/>
              <a:ext cx="1369991" cy="418653"/>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1. Request</a:t>
              </a:r>
            </a:p>
          </p:txBody>
        </p:sp>
      </p:grpSp>
      <p:grpSp>
        <p:nvGrpSpPr>
          <p:cNvPr id="29" name="그룹 28"/>
          <p:cNvGrpSpPr/>
          <p:nvPr/>
        </p:nvGrpSpPr>
        <p:grpSpPr>
          <a:xfrm>
            <a:off x="1395144" y="1626577"/>
            <a:ext cx="1448838" cy="627417"/>
            <a:chOff x="759773" y="2061221"/>
            <a:chExt cx="1738605" cy="752900"/>
          </a:xfrm>
        </p:grpSpPr>
        <p:cxnSp>
          <p:nvCxnSpPr>
            <p:cNvPr id="14" name="직선 화살표 연결선 13"/>
            <p:cNvCxnSpPr>
              <a:stCxn id="6" idx="1"/>
            </p:cNvCxnSpPr>
            <p:nvPr/>
          </p:nvCxnSpPr>
          <p:spPr>
            <a:xfrm flipH="1">
              <a:off x="1362881" y="2244922"/>
              <a:ext cx="1135497" cy="569199"/>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9773" y="2061221"/>
              <a:ext cx="1556579" cy="726506"/>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2. Calculate </a:t>
              </a:r>
            </a:p>
            <a:p>
              <a:r>
                <a:rPr lang="en-US" altLang="ko-KR" sz="1667" dirty="0">
                  <a:solidFill>
                    <a:srgbClr val="0070C0"/>
                  </a:solidFill>
                  <a:latin typeface="DengXian" charset="0"/>
                  <a:ea typeface="DengXian" charset="0"/>
                  <a:cs typeface="DengXian" charset="0"/>
                </a:rPr>
                <a:t>    MAC</a:t>
              </a:r>
            </a:p>
          </p:txBody>
        </p:sp>
      </p:grpSp>
      <p:grpSp>
        <p:nvGrpSpPr>
          <p:cNvPr id="30" name="그룹 29"/>
          <p:cNvGrpSpPr/>
          <p:nvPr/>
        </p:nvGrpSpPr>
        <p:grpSpPr>
          <a:xfrm>
            <a:off x="3255787" y="2156518"/>
            <a:ext cx="1377300" cy="494320"/>
            <a:chOff x="3397981" y="2697151"/>
            <a:chExt cx="1652760" cy="593184"/>
          </a:xfrm>
        </p:grpSpPr>
        <p:sp>
          <p:nvSpPr>
            <p:cNvPr id="36" name="TextBox 35"/>
            <p:cNvSpPr txBox="1"/>
            <p:nvPr/>
          </p:nvSpPr>
          <p:spPr>
            <a:xfrm>
              <a:off x="3397981" y="2813755"/>
              <a:ext cx="1652760" cy="418654"/>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3. Send MAC</a:t>
              </a:r>
            </a:p>
          </p:txBody>
        </p:sp>
        <p:cxnSp>
          <p:nvCxnSpPr>
            <p:cNvPr id="37" name="직선 화살표 연결선 36"/>
            <p:cNvCxnSpPr/>
            <p:nvPr/>
          </p:nvCxnSpPr>
          <p:spPr>
            <a:xfrm>
              <a:off x="3413944" y="2697151"/>
              <a:ext cx="0" cy="593184"/>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32" name="그룹 31"/>
          <p:cNvGrpSpPr/>
          <p:nvPr/>
        </p:nvGrpSpPr>
        <p:grpSpPr>
          <a:xfrm>
            <a:off x="4312419" y="1857989"/>
            <a:ext cx="2086953" cy="1398724"/>
            <a:chOff x="4260503" y="2338916"/>
            <a:chExt cx="2504343" cy="1678468"/>
          </a:xfrm>
        </p:grpSpPr>
        <p:cxnSp>
          <p:nvCxnSpPr>
            <p:cNvPr id="18" name="꺾인 연결선 17"/>
            <p:cNvCxnSpPr>
              <a:stCxn id="47" idx="3"/>
              <a:endCxn id="49" idx="1"/>
            </p:cNvCxnSpPr>
            <p:nvPr/>
          </p:nvCxnSpPr>
          <p:spPr>
            <a:xfrm flipV="1">
              <a:off x="4260503" y="2338916"/>
              <a:ext cx="2504343" cy="1284380"/>
            </a:xfrm>
            <a:prstGeom prst="bentConnector3">
              <a:avLst>
                <a:gd name="adj1" fmla="val 50000"/>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467687" y="3598731"/>
              <a:ext cx="2127890" cy="418653"/>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6. Send signature</a:t>
              </a:r>
            </a:p>
          </p:txBody>
        </p:sp>
      </p:grpSp>
      <p:grpSp>
        <p:nvGrpSpPr>
          <p:cNvPr id="54" name="그룹 53"/>
          <p:cNvGrpSpPr/>
          <p:nvPr/>
        </p:nvGrpSpPr>
        <p:grpSpPr>
          <a:xfrm>
            <a:off x="2494437" y="1960653"/>
            <a:ext cx="829073" cy="374398"/>
            <a:chOff x="-1923602" y="1943320"/>
            <a:chExt cx="994887" cy="449277"/>
          </a:xfrm>
        </p:grpSpPr>
        <p:sp>
          <p:nvSpPr>
            <p:cNvPr id="55" name="직사각형 54"/>
            <p:cNvSpPr/>
            <p:nvPr/>
          </p:nvSpPr>
          <p:spPr>
            <a:xfrm>
              <a:off x="-1885470" y="1995172"/>
              <a:ext cx="678243" cy="353683"/>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dirty="0">
                <a:solidFill>
                  <a:schemeClr val="tx1"/>
                </a:solidFill>
                <a:latin typeface="DengXian" charset="0"/>
                <a:ea typeface="DengXian" charset="0"/>
                <a:cs typeface="DengXian" charset="0"/>
              </a:endParaRPr>
            </a:p>
          </p:txBody>
        </p:sp>
        <p:sp>
          <p:nvSpPr>
            <p:cNvPr id="57" name="TextBox 56"/>
            <p:cNvSpPr txBox="1"/>
            <p:nvPr/>
          </p:nvSpPr>
          <p:spPr>
            <a:xfrm>
              <a:off x="-1923602" y="1943320"/>
              <a:ext cx="994887" cy="449277"/>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ko-KR" sz="1833" dirty="0">
                  <a:latin typeface="DengXian" charset="0"/>
                  <a:ea typeface="DengXian" charset="0"/>
                  <a:cs typeface="DengXian" charset="0"/>
                </a:rPr>
                <a:t>CMAC</a:t>
              </a:r>
              <a:endParaRPr lang="ko-KR" altLang="en-US" sz="1833" dirty="0">
                <a:latin typeface="DengXian" charset="0"/>
                <a:ea typeface="DengXian" charset="0"/>
                <a:cs typeface="DengXian" charset="0"/>
              </a:endParaRPr>
            </a:p>
          </p:txBody>
        </p:sp>
      </p:grpSp>
      <p:grpSp>
        <p:nvGrpSpPr>
          <p:cNvPr id="10" name="그룹 9"/>
          <p:cNvGrpSpPr/>
          <p:nvPr/>
        </p:nvGrpSpPr>
        <p:grpSpPr>
          <a:xfrm>
            <a:off x="2265424" y="1399713"/>
            <a:ext cx="897322" cy="480498"/>
            <a:chOff x="1950752" y="1788984"/>
            <a:chExt cx="1076786" cy="576597"/>
          </a:xfrm>
        </p:grpSpPr>
        <p:sp>
          <p:nvSpPr>
            <p:cNvPr id="51" name="세로로 말린 두루마리 모양 50"/>
            <p:cNvSpPr/>
            <p:nvPr/>
          </p:nvSpPr>
          <p:spPr>
            <a:xfrm>
              <a:off x="2565380" y="1868869"/>
              <a:ext cx="462158" cy="496712"/>
            </a:xfrm>
            <a:prstGeom prst="verticalScroll">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500" dirty="0">
                <a:latin typeface="DengXian" charset="0"/>
                <a:ea typeface="DengXian" charset="0"/>
                <a:cs typeface="DengXian" charset="0"/>
              </a:endParaRPr>
            </a:p>
          </p:txBody>
        </p:sp>
        <p:sp>
          <p:nvSpPr>
            <p:cNvPr id="20" name="TextBox 19"/>
            <p:cNvSpPr txBox="1"/>
            <p:nvPr/>
          </p:nvSpPr>
          <p:spPr>
            <a:xfrm>
              <a:off x="1950752" y="1788984"/>
              <a:ext cx="829458" cy="449277"/>
            </a:xfrm>
            <a:prstGeom prst="rect">
              <a:avLst/>
            </a:prstGeom>
            <a:noFill/>
          </p:spPr>
          <p:txBody>
            <a:bodyPr wrap="none" rtlCol="0">
              <a:spAutoFit/>
            </a:bodyPr>
            <a:lstStyle/>
            <a:p>
              <a:r>
                <a:rPr lang="en-US" altLang="ko-KR" sz="1833" dirty="0">
                  <a:latin typeface="DengXian" charset="0"/>
                  <a:ea typeface="DengXian" charset="0"/>
                  <a:cs typeface="DengXian" charset="0"/>
                </a:rPr>
                <a:t>Hash</a:t>
              </a:r>
            </a:p>
          </p:txBody>
        </p:sp>
      </p:grpSp>
      <p:grpSp>
        <p:nvGrpSpPr>
          <p:cNvPr id="58" name="그룹 57"/>
          <p:cNvGrpSpPr/>
          <p:nvPr/>
        </p:nvGrpSpPr>
        <p:grpSpPr>
          <a:xfrm>
            <a:off x="1675212" y="2628968"/>
            <a:ext cx="926857" cy="650396"/>
            <a:chOff x="2587098" y="2676216"/>
            <a:chExt cx="1112228" cy="780475"/>
          </a:xfrm>
        </p:grpSpPr>
        <p:sp>
          <p:nvSpPr>
            <p:cNvPr id="59" name="TextBox 58"/>
            <p:cNvSpPr txBox="1"/>
            <p:nvPr/>
          </p:nvSpPr>
          <p:spPr>
            <a:xfrm>
              <a:off x="2587098" y="3038038"/>
              <a:ext cx="1112228" cy="418653"/>
            </a:xfrm>
            <a:prstGeom prst="rect">
              <a:avLst/>
            </a:prstGeom>
            <a:noFill/>
          </p:spPr>
          <p:txBody>
            <a:bodyPr wrap="none" rtlCol="0">
              <a:spAutoFit/>
            </a:bodyPr>
            <a:lstStyle/>
            <a:p>
              <a:r>
                <a:rPr lang="en-US" altLang="ko-KR" sz="1667" dirty="0">
                  <a:solidFill>
                    <a:srgbClr val="0070C0"/>
                  </a:solidFill>
                  <a:latin typeface="DengXian" charset="0"/>
                  <a:ea typeface="DengXian" charset="0"/>
                  <a:cs typeface="DengXian" charset="0"/>
                </a:rPr>
                <a:t>4. Verify</a:t>
              </a:r>
            </a:p>
          </p:txBody>
        </p:sp>
        <p:cxnSp>
          <p:nvCxnSpPr>
            <p:cNvPr id="60" name="직선 화살표 연결선 59"/>
            <p:cNvCxnSpPr/>
            <p:nvPr/>
          </p:nvCxnSpPr>
          <p:spPr>
            <a:xfrm>
              <a:off x="2863901" y="2676216"/>
              <a:ext cx="670055" cy="429288"/>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pic>
        <p:nvPicPr>
          <p:cNvPr id="1026" name="Picture 2" descr="http://agreementexpress.com/wp-content/uploads/2013/08/Digital-Signature-blu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99084" y="2786875"/>
            <a:ext cx="508950" cy="508950"/>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TextBox 45"/>
          <p:cNvSpPr txBox="1"/>
          <p:nvPr/>
        </p:nvSpPr>
        <p:spPr>
          <a:xfrm>
            <a:off x="2666303" y="3283195"/>
            <a:ext cx="2840842" cy="348878"/>
          </a:xfrm>
          <a:prstGeom prst="rect">
            <a:avLst/>
          </a:prstGeom>
          <a:noFill/>
        </p:spPr>
        <p:txBody>
          <a:bodyPr wrap="none" rtlCol="0">
            <a:spAutoFit/>
          </a:bodyPr>
          <a:lstStyle/>
          <a:p>
            <a:pPr algn="ctr"/>
            <a:r>
              <a:rPr lang="en-US" altLang="ko-KR" sz="1667" dirty="0">
                <a:solidFill>
                  <a:srgbClr val="0070C0"/>
                </a:solidFill>
                <a:latin typeface="DengXian" charset="0"/>
                <a:ea typeface="DengXian" charset="0"/>
                <a:cs typeface="DengXian" charset="0"/>
              </a:rPr>
              <a:t>5. Sign with group key [EPID]</a:t>
            </a:r>
            <a:endParaRPr lang="ko-KR" altLang="en-US" sz="1667" dirty="0">
              <a:solidFill>
                <a:srgbClr val="0070C0"/>
              </a:solidFill>
              <a:latin typeface="DengXian" charset="0"/>
              <a:ea typeface="DengXian" charset="0"/>
              <a:cs typeface="DengXian" charset="0"/>
            </a:endParaRPr>
          </a:p>
        </p:txBody>
      </p:sp>
      <p:pic>
        <p:nvPicPr>
          <p:cNvPr id="48" name="Picture 2" descr="http://agreementexpress.com/wp-content/uploads/2013/08/Digital-Signature-blu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003155" y="2781169"/>
            <a:ext cx="508950" cy="5089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4106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94444E-6 4.44444E-6 L 1.94444E-6 0.17083 " pathEditMode="relative" rAng="0" ptsTypes="AA">
                                      <p:cBhvr>
                                        <p:cTn id="16" dur="1000" fill="hold"/>
                                        <p:tgtEl>
                                          <p:spTgt spid="54"/>
                                        </p:tgtEl>
                                        <p:attrNameLst>
                                          <p:attrName>ppt_x</p:attrName>
                                          <p:attrName>ppt_y</p:attrName>
                                        </p:attrNameLst>
                                      </p:cBhvr>
                                      <p:rCtr x="0" y="8542"/>
                                    </p:animMotion>
                                  </p:childTnLst>
                                </p:cTn>
                              </p:par>
                              <p:par>
                                <p:cTn id="17" presetID="42" presetClass="path" presetSubtype="0" accel="50000" decel="50000" fill="hold" nodeType="withEffect">
                                  <p:stCondLst>
                                    <p:cond delay="0"/>
                                  </p:stCondLst>
                                  <p:childTnLst>
                                    <p:animMotion origin="layout" path="M 3.61111E-6 4.44444E-6 L 3.61111E-6 0.1706 " pathEditMode="relative" rAng="0" ptsTypes="AA">
                                      <p:cBhvr>
                                        <p:cTn id="18" dur="1000" fill="hold"/>
                                        <p:tgtEl>
                                          <p:spTgt spid="10"/>
                                        </p:tgtEl>
                                        <p:attrNameLst>
                                          <p:attrName>ppt_x</p:attrName>
                                          <p:attrName>ppt_y</p:attrName>
                                        </p:attrNameLst>
                                      </p:cBhvr>
                                      <p:rCtr x="0" y="8519"/>
                                    </p:animMotion>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2.77778E-7 4.07407E-6 L 0.30087 -0.1713 " pathEditMode="relative" rAng="0" ptsTypes="AA">
                                      <p:cBhvr>
                                        <p:cTn id="34" dur="2000" fill="hold"/>
                                        <p:tgtEl>
                                          <p:spTgt spid="1026"/>
                                        </p:tgtEl>
                                        <p:attrNameLst>
                                          <p:attrName>ppt_x</p:attrName>
                                          <p:attrName>ppt_y</p:attrName>
                                        </p:attrNameLst>
                                      </p:cBhvr>
                                      <p:rCtr x="15035" y="-8565"/>
                                    </p:animMotion>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1620592" y="1557619"/>
            <a:ext cx="5950239" cy="2755781"/>
          </a:xfrm>
          <a:prstGeom prst="rect">
            <a:avLst/>
          </a:prstGeom>
          <a:solidFill>
            <a:schemeClr val="bg1">
              <a:lumMod val="9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 name="Title 1"/>
          <p:cNvSpPr>
            <a:spLocks noGrp="1"/>
          </p:cNvSpPr>
          <p:nvPr>
            <p:ph type="title"/>
          </p:nvPr>
        </p:nvSpPr>
        <p:spPr/>
        <p:txBody>
          <a:bodyPr>
            <a:normAutofit/>
          </a:bodyPr>
          <a:lstStyle/>
          <a:p>
            <a:r>
              <a:rPr lang="en-US" sz="4000" dirty="0"/>
              <a:t>Data Privacy: AISE </a:t>
            </a:r>
            <a:r>
              <a:rPr lang="en-US" sz="4000" baseline="30000" dirty="0"/>
              <a:t>[Rogers, Micro’07]</a:t>
            </a:r>
          </a:p>
        </p:txBody>
      </p:sp>
      <p:sp>
        <p:nvSpPr>
          <p:cNvPr id="4" name="Rectangle 3"/>
          <p:cNvSpPr/>
          <p:nvPr/>
        </p:nvSpPr>
        <p:spPr>
          <a:xfrm>
            <a:off x="1890150" y="1876521"/>
            <a:ext cx="1427658" cy="8886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5" name="Rectangle 4"/>
          <p:cNvSpPr/>
          <p:nvPr/>
        </p:nvSpPr>
        <p:spPr>
          <a:xfrm>
            <a:off x="1890150" y="2159684"/>
            <a:ext cx="1427658"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Data (</a:t>
            </a:r>
            <a:r>
              <a:rPr lang="en-US" sz="1333" dirty="0" err="1"/>
              <a:t>PlainText</a:t>
            </a:r>
            <a:r>
              <a:rPr lang="en-US" sz="1333" dirty="0"/>
              <a:t>)</a:t>
            </a:r>
          </a:p>
        </p:txBody>
      </p:sp>
      <p:grpSp>
        <p:nvGrpSpPr>
          <p:cNvPr id="11" name="Group 10"/>
          <p:cNvGrpSpPr/>
          <p:nvPr/>
        </p:nvGrpSpPr>
        <p:grpSpPr>
          <a:xfrm>
            <a:off x="2084279" y="3184513"/>
            <a:ext cx="299542" cy="299542"/>
            <a:chOff x="1809032" y="3546570"/>
            <a:chExt cx="359450" cy="359450"/>
          </a:xfrm>
        </p:grpSpPr>
        <p:sp>
          <p:nvSpPr>
            <p:cNvPr id="6" name="Oval 5"/>
            <p:cNvSpPr/>
            <p:nvPr/>
          </p:nvSpPr>
          <p:spPr>
            <a:xfrm>
              <a:off x="1809032" y="3546570"/>
              <a:ext cx="359450" cy="359450"/>
            </a:xfrm>
            <a:prstGeom prst="ellipse">
              <a:avLst/>
            </a:prstGeom>
            <a:no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cxnSp>
          <p:nvCxnSpPr>
            <p:cNvPr id="8" name="Straight Connector 7"/>
            <p:cNvCxnSpPr/>
            <p:nvPr/>
          </p:nvCxnSpPr>
          <p:spPr>
            <a:xfrm>
              <a:off x="1809032" y="3738276"/>
              <a:ext cx="35945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85432" y="3546570"/>
              <a:ext cx="0" cy="34410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 name="Rectangle 11"/>
          <p:cNvSpPr/>
          <p:nvPr/>
        </p:nvSpPr>
        <p:spPr>
          <a:xfrm>
            <a:off x="5830895" y="1876521"/>
            <a:ext cx="1427658" cy="88863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3" name="Rectangle 12"/>
          <p:cNvSpPr/>
          <p:nvPr/>
        </p:nvSpPr>
        <p:spPr>
          <a:xfrm>
            <a:off x="5830895" y="2159684"/>
            <a:ext cx="1427658"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Counter</a:t>
            </a:r>
          </a:p>
        </p:txBody>
      </p:sp>
      <p:sp>
        <p:nvSpPr>
          <p:cNvPr id="14" name="Rectangle 13"/>
          <p:cNvSpPr/>
          <p:nvPr/>
        </p:nvSpPr>
        <p:spPr>
          <a:xfrm>
            <a:off x="3871318" y="1089345"/>
            <a:ext cx="1427658" cy="31232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000000"/>
                </a:solidFill>
              </a:rPr>
              <a:t>Address</a:t>
            </a:r>
          </a:p>
        </p:txBody>
      </p:sp>
      <p:cxnSp>
        <p:nvCxnSpPr>
          <p:cNvPr id="16" name="Elbow Connector 15"/>
          <p:cNvCxnSpPr>
            <a:stCxn id="14" idx="2"/>
            <a:endCxn id="5" idx="3"/>
          </p:cNvCxnSpPr>
          <p:nvPr/>
        </p:nvCxnSpPr>
        <p:spPr>
          <a:xfrm rot="5400000">
            <a:off x="3494390" y="1225090"/>
            <a:ext cx="914176" cy="1267338"/>
          </a:xfrm>
          <a:prstGeom prst="bentConnector2">
            <a:avLst/>
          </a:prstGeom>
          <a:ln>
            <a:solidFill>
              <a:srgbClr val="A00B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2"/>
            <a:endCxn id="12" idx="1"/>
          </p:cNvCxnSpPr>
          <p:nvPr/>
        </p:nvCxnSpPr>
        <p:spPr>
          <a:xfrm rot="16200000" flipH="1">
            <a:off x="4748437" y="1238382"/>
            <a:ext cx="919168" cy="1245748"/>
          </a:xfrm>
          <a:prstGeom prst="bentConnector2">
            <a:avLst/>
          </a:prstGeom>
          <a:ln>
            <a:solidFill>
              <a:srgbClr val="A00B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4456744" y="3184512"/>
            <a:ext cx="299542" cy="299542"/>
            <a:chOff x="1809032" y="3546570"/>
            <a:chExt cx="359450" cy="359450"/>
          </a:xfrm>
        </p:grpSpPr>
        <p:sp>
          <p:nvSpPr>
            <p:cNvPr id="24" name="Oval 23"/>
            <p:cNvSpPr/>
            <p:nvPr/>
          </p:nvSpPr>
          <p:spPr>
            <a:xfrm>
              <a:off x="1809032" y="3546570"/>
              <a:ext cx="359450" cy="359450"/>
            </a:xfrm>
            <a:prstGeom prst="ellipse">
              <a:avLst/>
            </a:prstGeom>
            <a:no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cxnSp>
          <p:nvCxnSpPr>
            <p:cNvPr id="25" name="Straight Connector 24"/>
            <p:cNvCxnSpPr/>
            <p:nvPr/>
          </p:nvCxnSpPr>
          <p:spPr>
            <a:xfrm>
              <a:off x="1809032" y="3738276"/>
              <a:ext cx="35945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985432" y="3546570"/>
              <a:ext cx="0" cy="344106"/>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a:xfrm>
            <a:off x="3891285" y="2868779"/>
            <a:ext cx="1427658"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Encrypt</a:t>
            </a:r>
          </a:p>
        </p:txBody>
      </p:sp>
      <p:sp>
        <p:nvSpPr>
          <p:cNvPr id="28" name="Rectangle 27"/>
          <p:cNvSpPr/>
          <p:nvPr/>
        </p:nvSpPr>
        <p:spPr>
          <a:xfrm>
            <a:off x="4173619" y="3793762"/>
            <a:ext cx="865790"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VM-Key</a:t>
            </a:r>
          </a:p>
        </p:txBody>
      </p:sp>
      <p:cxnSp>
        <p:nvCxnSpPr>
          <p:cNvPr id="29" name="Elbow Connector 28"/>
          <p:cNvCxnSpPr>
            <a:stCxn id="28" idx="0"/>
            <a:endCxn id="24" idx="4"/>
          </p:cNvCxnSpPr>
          <p:nvPr/>
        </p:nvCxnSpPr>
        <p:spPr>
          <a:xfrm rot="5400000" flipH="1" flipV="1">
            <a:off x="4451661" y="3638909"/>
            <a:ext cx="309708" cy="1"/>
          </a:xfrm>
          <a:prstGeom prst="bentConnector3">
            <a:avLst>
              <a:gd name="adj1" fmla="val 50000"/>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3" idx="2"/>
            <a:endCxn id="24" idx="6"/>
          </p:cNvCxnSpPr>
          <p:nvPr/>
        </p:nvCxnSpPr>
        <p:spPr>
          <a:xfrm rot="5400000">
            <a:off x="5219369" y="2008928"/>
            <a:ext cx="862273" cy="1788438"/>
          </a:xfrm>
          <a:prstGeom prst="bentConnector2">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745960" y="3178119"/>
            <a:ext cx="1427658" cy="312327"/>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PAD</a:t>
            </a:r>
          </a:p>
        </p:txBody>
      </p:sp>
      <p:cxnSp>
        <p:nvCxnSpPr>
          <p:cNvPr id="37" name="Elbow Connector 36"/>
          <p:cNvCxnSpPr>
            <a:stCxn id="24" idx="2"/>
            <a:endCxn id="36" idx="3"/>
          </p:cNvCxnSpPr>
          <p:nvPr/>
        </p:nvCxnSpPr>
        <p:spPr>
          <a:xfrm rot="10800000">
            <a:off x="4173620" y="3334284"/>
            <a:ext cx="283126" cy="1"/>
          </a:xfrm>
          <a:prstGeom prst="bentConnector3">
            <a:avLst>
              <a:gd name="adj1" fmla="val 50000"/>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36" idx="1"/>
            <a:endCxn id="6" idx="6"/>
          </p:cNvCxnSpPr>
          <p:nvPr/>
        </p:nvCxnSpPr>
        <p:spPr>
          <a:xfrm rot="10800000" flipV="1">
            <a:off x="2383822" y="3334282"/>
            <a:ext cx="362139" cy="2"/>
          </a:xfrm>
          <a:prstGeom prst="bentConnector3">
            <a:avLst>
              <a:gd name="adj1" fmla="val 50000"/>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0804" y="4602952"/>
            <a:ext cx="6189846" cy="927970"/>
          </a:xfrm>
          <a:prstGeom prst="rect">
            <a:avLst/>
          </a:prstGeom>
        </p:spPr>
      </p:pic>
      <p:sp>
        <p:nvSpPr>
          <p:cNvPr id="47" name="Rectangle 46"/>
          <p:cNvSpPr/>
          <p:nvPr/>
        </p:nvSpPr>
        <p:spPr>
          <a:xfrm>
            <a:off x="1890150" y="4762708"/>
            <a:ext cx="2283468" cy="509220"/>
          </a:xfrm>
          <a:prstGeom prst="rect">
            <a:avLst/>
          </a:prstGeom>
          <a:pattFill prst="ltDnDiag">
            <a:fgClr>
              <a:schemeClr val="bg1">
                <a:lumMod val="5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67" b="1" dirty="0">
                <a:solidFill>
                  <a:srgbClr val="000000"/>
                </a:solidFill>
              </a:rPr>
              <a:t>Data (</a:t>
            </a:r>
            <a:r>
              <a:rPr lang="en-US" altLang="zh-CN" sz="1667" b="1" dirty="0" err="1">
                <a:solidFill>
                  <a:srgbClr val="000000"/>
                </a:solidFill>
              </a:rPr>
              <a:t>CypherText</a:t>
            </a:r>
            <a:r>
              <a:rPr lang="en-US" sz="1667" b="1" dirty="0">
                <a:solidFill>
                  <a:srgbClr val="000000"/>
                </a:solidFill>
              </a:rPr>
              <a:t>)</a:t>
            </a:r>
          </a:p>
        </p:txBody>
      </p:sp>
      <p:cxnSp>
        <p:nvCxnSpPr>
          <p:cNvPr id="55" name="Straight Arrow Connector 54"/>
          <p:cNvCxnSpPr>
            <a:stCxn id="6" idx="4"/>
          </p:cNvCxnSpPr>
          <p:nvPr/>
        </p:nvCxnSpPr>
        <p:spPr>
          <a:xfrm>
            <a:off x="2234050" y="3484055"/>
            <a:ext cx="0" cy="1348548"/>
          </a:xfrm>
          <a:prstGeom prst="straightConnector1">
            <a:avLst/>
          </a:prstGeom>
          <a:ln>
            <a:solidFill>
              <a:srgbClr val="A00B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2231281" y="2765160"/>
            <a:ext cx="14079" cy="419354"/>
          </a:xfrm>
          <a:prstGeom prst="straightConnector1">
            <a:avLst/>
          </a:prstGeom>
          <a:ln>
            <a:solidFill>
              <a:srgbClr val="A00B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1550705" y="3171727"/>
            <a:ext cx="638953"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XOR</a:t>
            </a:r>
          </a:p>
        </p:txBody>
      </p:sp>
      <p:sp>
        <p:nvSpPr>
          <p:cNvPr id="66" name="Rectangle 65"/>
          <p:cNvSpPr/>
          <p:nvPr/>
        </p:nvSpPr>
        <p:spPr>
          <a:xfrm>
            <a:off x="1890150" y="1577947"/>
            <a:ext cx="1427658"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tx1"/>
                </a:solidFill>
              </a:rPr>
              <a:t>Data Cache</a:t>
            </a:r>
          </a:p>
        </p:txBody>
      </p:sp>
      <p:sp>
        <p:nvSpPr>
          <p:cNvPr id="67" name="Rectangle 66"/>
          <p:cNvSpPr/>
          <p:nvPr/>
        </p:nvSpPr>
        <p:spPr>
          <a:xfrm>
            <a:off x="5830895" y="1557618"/>
            <a:ext cx="1427658"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tx1"/>
                </a:solidFill>
              </a:rPr>
              <a:t>Counter Cache</a:t>
            </a:r>
          </a:p>
        </p:txBody>
      </p:sp>
      <p:sp>
        <p:nvSpPr>
          <p:cNvPr id="71" name="Rectangle 70"/>
          <p:cNvSpPr/>
          <p:nvPr/>
        </p:nvSpPr>
        <p:spPr>
          <a:xfrm>
            <a:off x="6213059" y="4779878"/>
            <a:ext cx="1109818" cy="509220"/>
          </a:xfrm>
          <a:prstGeom prst="rect">
            <a:avLst/>
          </a:prstGeom>
          <a:pattFill prst="ltDnDiag">
            <a:fgClr>
              <a:schemeClr val="bg1">
                <a:lumMod val="5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67" b="1" dirty="0">
                <a:solidFill>
                  <a:srgbClr val="000000"/>
                </a:solidFill>
              </a:rPr>
              <a:t>Counters</a:t>
            </a:r>
          </a:p>
        </p:txBody>
      </p:sp>
      <p:cxnSp>
        <p:nvCxnSpPr>
          <p:cNvPr id="72" name="Elbow Connector 71"/>
          <p:cNvCxnSpPr>
            <a:stCxn id="13" idx="3"/>
            <a:endCxn id="71" idx="3"/>
          </p:cNvCxnSpPr>
          <p:nvPr/>
        </p:nvCxnSpPr>
        <p:spPr>
          <a:xfrm>
            <a:off x="7258554" y="2315848"/>
            <a:ext cx="64323" cy="2718641"/>
          </a:xfrm>
          <a:prstGeom prst="bentConnector3">
            <a:avLst>
              <a:gd name="adj1" fmla="val 954917"/>
            </a:avLst>
          </a:prstGeom>
          <a:ln>
            <a:solidFill>
              <a:srgbClr val="A00B00"/>
            </a:solidFill>
            <a:tailEnd type="arrow"/>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5953484" y="4001072"/>
            <a:ext cx="1617347" cy="3123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000000"/>
                </a:solidFill>
              </a:rPr>
              <a:t>Secure Processor</a:t>
            </a:r>
          </a:p>
        </p:txBody>
      </p:sp>
      <p:sp>
        <p:nvSpPr>
          <p:cNvPr id="79" name="Slide Number Placeholder 78"/>
          <p:cNvSpPr>
            <a:spLocks noGrp="1"/>
          </p:cNvSpPr>
          <p:nvPr>
            <p:ph type="sldNum" sz="quarter" idx="12"/>
          </p:nvPr>
        </p:nvSpPr>
        <p:spPr/>
        <p:txBody>
          <a:bodyPr/>
          <a:lstStyle/>
          <a:p>
            <a:fld id="{1CC3FFFF-B9CB-CB45-B44F-469B9B7A6296}" type="slidenum">
              <a:rPr lang="en-US" smtClean="0"/>
              <a:t>44</a:t>
            </a:fld>
            <a:endParaRPr lang="en-US"/>
          </a:p>
        </p:txBody>
      </p:sp>
    </p:spTree>
    <p:extLst>
      <p:ext uri="{BB962C8B-B14F-4D97-AF65-F5344CB8AC3E}">
        <p14:creationId xmlns:p14="http://schemas.microsoft.com/office/powerpoint/2010/main" val="1089367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SGX’s Vulnerabilities</a:t>
            </a:r>
            <a:endParaRPr lang="zh-CN" altLang="en-US" dirty="0"/>
          </a:p>
        </p:txBody>
      </p:sp>
      <p:sp>
        <p:nvSpPr>
          <p:cNvPr id="3" name="内容占位符 2"/>
          <p:cNvSpPr>
            <a:spLocks noGrp="1"/>
          </p:cNvSpPr>
          <p:nvPr>
            <p:ph idx="1"/>
          </p:nvPr>
        </p:nvSpPr>
        <p:spPr>
          <a:xfrm>
            <a:off x="457200" y="1333501"/>
            <a:ext cx="4186808" cy="3771636"/>
          </a:xfrm>
        </p:spPr>
        <p:txBody>
          <a:bodyPr>
            <a:normAutofit fontScale="92500" lnSpcReduction="10000"/>
          </a:bodyPr>
          <a:lstStyle/>
          <a:p>
            <a:r>
              <a:rPr lang="en-US" altLang="zh-CN" sz="2800" dirty="0"/>
              <a:t>Side channel attack</a:t>
            </a:r>
          </a:p>
          <a:p>
            <a:pPr lvl="1"/>
            <a:r>
              <a:rPr lang="en-US" altLang="zh-CN" sz="2400" dirty="0"/>
              <a:t>Malicious OS still controls page fault handler</a:t>
            </a:r>
          </a:p>
          <a:p>
            <a:pPr lvl="1"/>
            <a:r>
              <a:rPr lang="en-US" altLang="zh-CN" sz="2400" dirty="0"/>
              <a:t>If know the photo processing algorithm, can get the image by monitoring page fault</a:t>
            </a:r>
          </a:p>
          <a:p>
            <a:pPr lvl="1"/>
            <a:r>
              <a:rPr lang="en-US" altLang="zh-CN" sz="2400" dirty="0"/>
              <a:t>Not 100% accurate, but still good enough</a:t>
            </a:r>
            <a:endParaRPr lang="zh-CN" altLang="en-US" sz="2400" dirty="0"/>
          </a:p>
        </p:txBody>
      </p:sp>
      <p:pic>
        <p:nvPicPr>
          <p:cNvPr id="4" name="图片 3"/>
          <p:cNvPicPr>
            <a:picLocks noChangeAspect="1"/>
          </p:cNvPicPr>
          <p:nvPr/>
        </p:nvPicPr>
        <p:blipFill>
          <a:blip r:embed="rId2"/>
          <a:stretch>
            <a:fillRect/>
          </a:stretch>
        </p:blipFill>
        <p:spPr>
          <a:xfrm>
            <a:off x="4716016" y="1417341"/>
            <a:ext cx="4298826" cy="3183308"/>
          </a:xfrm>
          <a:prstGeom prst="rect">
            <a:avLst/>
          </a:prstGeom>
        </p:spPr>
      </p:pic>
    </p:spTree>
    <p:extLst>
      <p:ext uri="{BB962C8B-B14F-4D97-AF65-F5344CB8AC3E}">
        <p14:creationId xmlns:p14="http://schemas.microsoft.com/office/powerpoint/2010/main" val="1667128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Review</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19109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a:lstStyle/>
          <a:p>
            <a:pPr eaLnBrk="1" hangingPunct="1"/>
            <a:r>
              <a:rPr lang="en-US" altLang="zh-CN"/>
              <a:t>OSI, TCP/IP &amp; Protocol Stack</a:t>
            </a:r>
            <a:endParaRPr lang="zh-CN" altLang="en-US"/>
          </a:p>
        </p:txBody>
      </p:sp>
      <p:sp>
        <p:nvSpPr>
          <p:cNvPr id="16386" name="矩形 3"/>
          <p:cNvSpPr>
            <a:spLocks noChangeArrowheads="1"/>
          </p:cNvSpPr>
          <p:nvPr/>
        </p:nvSpPr>
        <p:spPr bwMode="auto">
          <a:xfrm>
            <a:off x="459581" y="1771650"/>
            <a:ext cx="1749029" cy="400050"/>
          </a:xfrm>
          <a:prstGeom prst="rect">
            <a:avLst/>
          </a:prstGeom>
          <a:solidFill>
            <a:srgbClr val="FCFFFF"/>
          </a:solidFill>
          <a:ln w="9525">
            <a:solidFill>
              <a:srgbClr val="E0E9F8"/>
            </a:solidFill>
            <a:round/>
            <a:headEnd/>
            <a:tailEnd/>
          </a:ln>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7th Application Layer</a:t>
            </a:r>
            <a:endParaRPr kumimoji="0" lang="zh-CN" altLang="en-US" sz="1350"/>
          </a:p>
        </p:txBody>
      </p:sp>
      <p:sp>
        <p:nvSpPr>
          <p:cNvPr id="16387" name="矩形 4"/>
          <p:cNvSpPr>
            <a:spLocks noChangeArrowheads="1"/>
          </p:cNvSpPr>
          <p:nvPr/>
        </p:nvSpPr>
        <p:spPr bwMode="auto">
          <a:xfrm>
            <a:off x="459581" y="2171700"/>
            <a:ext cx="1749029" cy="400050"/>
          </a:xfrm>
          <a:prstGeom prst="rect">
            <a:avLst/>
          </a:prstGeom>
          <a:solidFill>
            <a:srgbClr val="E6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6th Presentation Layer</a:t>
            </a:r>
            <a:endParaRPr kumimoji="0" lang="zh-CN" altLang="en-US" sz="1350"/>
          </a:p>
        </p:txBody>
      </p:sp>
      <p:sp>
        <p:nvSpPr>
          <p:cNvPr id="16388" name="矩形 5"/>
          <p:cNvSpPr>
            <a:spLocks noChangeArrowheads="1"/>
          </p:cNvSpPr>
          <p:nvPr/>
        </p:nvSpPr>
        <p:spPr bwMode="auto">
          <a:xfrm>
            <a:off x="459581" y="2971800"/>
            <a:ext cx="1749029" cy="400050"/>
          </a:xfrm>
          <a:prstGeom prst="rect">
            <a:avLst/>
          </a:prstGeom>
          <a:solidFill>
            <a:srgbClr val="84C3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4th Transport Layer</a:t>
            </a:r>
            <a:endParaRPr kumimoji="0" lang="zh-CN" altLang="en-US" sz="1350"/>
          </a:p>
        </p:txBody>
      </p:sp>
      <p:sp>
        <p:nvSpPr>
          <p:cNvPr id="16389" name="矩形 6"/>
          <p:cNvSpPr>
            <a:spLocks noChangeArrowheads="1"/>
          </p:cNvSpPr>
          <p:nvPr/>
        </p:nvSpPr>
        <p:spPr bwMode="auto">
          <a:xfrm>
            <a:off x="459581" y="3371850"/>
            <a:ext cx="1749029" cy="400050"/>
          </a:xfrm>
          <a:prstGeom prst="rect">
            <a:avLst/>
          </a:prstGeom>
          <a:solidFill>
            <a:srgbClr val="32AA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3th Network Layer</a:t>
            </a:r>
            <a:endParaRPr kumimoji="0" lang="zh-CN" altLang="en-US" sz="1350"/>
          </a:p>
        </p:txBody>
      </p:sp>
      <p:sp>
        <p:nvSpPr>
          <p:cNvPr id="16390" name="矩形 7"/>
          <p:cNvSpPr>
            <a:spLocks noChangeArrowheads="1"/>
          </p:cNvSpPr>
          <p:nvPr/>
        </p:nvSpPr>
        <p:spPr bwMode="auto">
          <a:xfrm>
            <a:off x="459581" y="3771900"/>
            <a:ext cx="1749029" cy="400050"/>
          </a:xfrm>
          <a:prstGeom prst="rect">
            <a:avLst/>
          </a:prstGeom>
          <a:solidFill>
            <a:srgbClr val="257F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2nd Link Layer</a:t>
            </a:r>
            <a:endParaRPr kumimoji="0" lang="zh-CN" altLang="en-US" sz="1350"/>
          </a:p>
        </p:txBody>
      </p:sp>
      <p:sp>
        <p:nvSpPr>
          <p:cNvPr id="16391" name="矩形 8"/>
          <p:cNvSpPr>
            <a:spLocks noChangeArrowheads="1"/>
          </p:cNvSpPr>
          <p:nvPr/>
        </p:nvSpPr>
        <p:spPr bwMode="auto">
          <a:xfrm>
            <a:off x="459581" y="4171950"/>
            <a:ext cx="1749029" cy="400050"/>
          </a:xfrm>
          <a:prstGeom prst="rect">
            <a:avLst/>
          </a:prstGeom>
          <a:solidFill>
            <a:srgbClr val="1A5B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1st Physical Layer</a:t>
            </a:r>
            <a:endParaRPr kumimoji="0" lang="zh-CN" altLang="en-US" sz="1350"/>
          </a:p>
        </p:txBody>
      </p:sp>
      <p:sp>
        <p:nvSpPr>
          <p:cNvPr id="16392" name="矩形 9"/>
          <p:cNvSpPr>
            <a:spLocks noChangeArrowheads="1"/>
          </p:cNvSpPr>
          <p:nvPr/>
        </p:nvSpPr>
        <p:spPr bwMode="auto">
          <a:xfrm>
            <a:off x="2478882" y="1771650"/>
            <a:ext cx="1459706" cy="1200150"/>
          </a:xfrm>
          <a:prstGeom prst="rect">
            <a:avLst/>
          </a:prstGeom>
          <a:solidFill>
            <a:srgbClr val="E4F0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Application Layer</a:t>
            </a:r>
            <a:endParaRPr kumimoji="0" lang="zh-CN" altLang="en-US" sz="1350"/>
          </a:p>
        </p:txBody>
      </p:sp>
      <p:sp>
        <p:nvSpPr>
          <p:cNvPr id="11" name="矩形 10"/>
          <p:cNvSpPr/>
          <p:nvPr/>
        </p:nvSpPr>
        <p:spPr bwMode="auto">
          <a:xfrm>
            <a:off x="3940969" y="1771650"/>
            <a:ext cx="610791" cy="12001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HTTP</a:t>
            </a:r>
            <a:endParaRPr lang="zh-CN" altLang="en-US" sz="1350" dirty="0"/>
          </a:p>
        </p:txBody>
      </p:sp>
      <p:sp>
        <p:nvSpPr>
          <p:cNvPr id="12" name="矩形 11"/>
          <p:cNvSpPr/>
          <p:nvPr/>
        </p:nvSpPr>
        <p:spPr bwMode="auto">
          <a:xfrm>
            <a:off x="3940969" y="2971800"/>
            <a:ext cx="1539479" cy="4000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TCP</a:t>
            </a:r>
            <a:endParaRPr lang="zh-CN" altLang="en-US" sz="1350" dirty="0"/>
          </a:p>
        </p:txBody>
      </p:sp>
      <p:sp>
        <p:nvSpPr>
          <p:cNvPr id="13" name="矩形 12"/>
          <p:cNvSpPr/>
          <p:nvPr/>
        </p:nvSpPr>
        <p:spPr bwMode="auto">
          <a:xfrm>
            <a:off x="3940969" y="3771900"/>
            <a:ext cx="1550194" cy="80010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Ethernet</a:t>
            </a:r>
            <a:endParaRPr lang="zh-CN" altLang="en-US" sz="1350" dirty="0"/>
          </a:p>
        </p:txBody>
      </p:sp>
      <p:sp>
        <p:nvSpPr>
          <p:cNvPr id="14" name="矩形 13"/>
          <p:cNvSpPr/>
          <p:nvPr/>
        </p:nvSpPr>
        <p:spPr bwMode="auto">
          <a:xfrm>
            <a:off x="5466160" y="2971800"/>
            <a:ext cx="1438275" cy="4000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UDP</a:t>
            </a:r>
            <a:endParaRPr lang="zh-CN" altLang="en-US" sz="1350" dirty="0"/>
          </a:p>
        </p:txBody>
      </p:sp>
      <p:sp>
        <p:nvSpPr>
          <p:cNvPr id="15" name="矩形 14"/>
          <p:cNvSpPr/>
          <p:nvPr/>
        </p:nvSpPr>
        <p:spPr bwMode="auto">
          <a:xfrm>
            <a:off x="3940969" y="3371850"/>
            <a:ext cx="2963466" cy="4000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IP</a:t>
            </a:r>
            <a:endParaRPr lang="zh-CN" altLang="en-US" sz="1350" dirty="0"/>
          </a:p>
        </p:txBody>
      </p:sp>
      <p:sp>
        <p:nvSpPr>
          <p:cNvPr id="16" name="矩形 15"/>
          <p:cNvSpPr/>
          <p:nvPr/>
        </p:nvSpPr>
        <p:spPr bwMode="auto">
          <a:xfrm>
            <a:off x="5487592" y="3771900"/>
            <a:ext cx="648890" cy="80010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PPP</a:t>
            </a:r>
            <a:endParaRPr lang="zh-CN" altLang="en-US" sz="1350" dirty="0"/>
          </a:p>
        </p:txBody>
      </p:sp>
      <p:sp>
        <p:nvSpPr>
          <p:cNvPr id="17" name="矩形 16"/>
          <p:cNvSpPr/>
          <p:nvPr/>
        </p:nvSpPr>
        <p:spPr bwMode="auto">
          <a:xfrm>
            <a:off x="6141244" y="3771900"/>
            <a:ext cx="763191" cy="80010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solidFill>
                  <a:srgbClr val="000000"/>
                </a:solidFill>
              </a:rPr>
              <a:t>…</a:t>
            </a:r>
            <a:endParaRPr kumimoji="0" lang="zh-CN" altLang="en-US" sz="1350">
              <a:solidFill>
                <a:srgbClr val="000000"/>
              </a:solidFill>
            </a:endParaRPr>
          </a:p>
        </p:txBody>
      </p:sp>
      <p:sp>
        <p:nvSpPr>
          <p:cNvPr id="18" name="矩形 17"/>
          <p:cNvSpPr/>
          <p:nvPr/>
        </p:nvSpPr>
        <p:spPr bwMode="auto">
          <a:xfrm>
            <a:off x="4556522" y="1771650"/>
            <a:ext cx="609600" cy="12001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SMTP</a:t>
            </a:r>
            <a:endParaRPr lang="zh-CN" altLang="en-US" sz="1350" dirty="0"/>
          </a:p>
        </p:txBody>
      </p:sp>
      <p:sp>
        <p:nvSpPr>
          <p:cNvPr id="19" name="矩形 18"/>
          <p:cNvSpPr/>
          <p:nvPr/>
        </p:nvSpPr>
        <p:spPr bwMode="auto">
          <a:xfrm>
            <a:off x="5173267" y="1771650"/>
            <a:ext cx="610790" cy="12001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POP3</a:t>
            </a:r>
            <a:endParaRPr lang="zh-CN" altLang="en-US" sz="1350" dirty="0"/>
          </a:p>
        </p:txBody>
      </p:sp>
      <p:sp>
        <p:nvSpPr>
          <p:cNvPr id="20" name="矩形 19"/>
          <p:cNvSpPr/>
          <p:nvPr/>
        </p:nvSpPr>
        <p:spPr bwMode="auto">
          <a:xfrm>
            <a:off x="5791200" y="1771650"/>
            <a:ext cx="610791" cy="12001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350" dirty="0"/>
              <a:t>FTP</a:t>
            </a:r>
            <a:endParaRPr lang="zh-CN" altLang="en-US" sz="1350" dirty="0"/>
          </a:p>
        </p:txBody>
      </p:sp>
      <p:sp>
        <p:nvSpPr>
          <p:cNvPr id="21" name="矩形 20"/>
          <p:cNvSpPr/>
          <p:nvPr/>
        </p:nvSpPr>
        <p:spPr bwMode="auto">
          <a:xfrm>
            <a:off x="6403181" y="1771650"/>
            <a:ext cx="501254" cy="1200150"/>
          </a:xfrm>
          <a:prstGeom prst="rect">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solidFill>
                  <a:srgbClr val="000000"/>
                </a:solidFill>
              </a:rPr>
              <a:t>…</a:t>
            </a:r>
            <a:endParaRPr kumimoji="0" lang="zh-CN" altLang="en-US" sz="1350">
              <a:solidFill>
                <a:srgbClr val="000000"/>
              </a:solidFill>
            </a:endParaRPr>
          </a:p>
        </p:txBody>
      </p:sp>
      <p:sp>
        <p:nvSpPr>
          <p:cNvPr id="22" name="矩形 21"/>
          <p:cNvSpPr/>
          <p:nvPr/>
        </p:nvSpPr>
        <p:spPr bwMode="auto">
          <a:xfrm>
            <a:off x="6009085" y="3486150"/>
            <a:ext cx="800100" cy="200025"/>
          </a:xfrm>
          <a:prstGeom prst="rect">
            <a:avLst/>
          </a:prstGeom>
          <a:solidFill>
            <a:schemeClr val="accent6">
              <a:lumMod val="40000"/>
              <a:lumOff val="6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200" dirty="0">
                <a:solidFill>
                  <a:schemeClr val="tx1"/>
                </a:solidFill>
              </a:rPr>
              <a:t>ICMP</a:t>
            </a:r>
            <a:endParaRPr lang="zh-CN" altLang="en-US" sz="1200" dirty="0">
              <a:solidFill>
                <a:schemeClr val="tx1"/>
              </a:solidFill>
            </a:endParaRPr>
          </a:p>
        </p:txBody>
      </p:sp>
      <p:sp>
        <p:nvSpPr>
          <p:cNvPr id="23" name="矩形 22"/>
          <p:cNvSpPr/>
          <p:nvPr/>
        </p:nvSpPr>
        <p:spPr bwMode="auto">
          <a:xfrm>
            <a:off x="4217194" y="3687366"/>
            <a:ext cx="1053704" cy="170259"/>
          </a:xfrm>
          <a:prstGeom prst="rect">
            <a:avLst/>
          </a:prstGeom>
          <a:solidFill>
            <a:schemeClr val="accent6">
              <a:lumMod val="40000"/>
              <a:lumOff val="60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r>
              <a:rPr lang="en-US" altLang="zh-CN" sz="1200" dirty="0">
                <a:solidFill>
                  <a:schemeClr val="tx1"/>
                </a:solidFill>
              </a:rPr>
              <a:t>ARP &amp; RARP</a:t>
            </a:r>
            <a:endParaRPr lang="zh-CN" altLang="en-US" sz="1200" dirty="0">
              <a:solidFill>
                <a:schemeClr val="tx1"/>
              </a:solidFill>
            </a:endParaRPr>
          </a:p>
        </p:txBody>
      </p:sp>
      <p:sp>
        <p:nvSpPr>
          <p:cNvPr id="16406" name="矩形 23"/>
          <p:cNvSpPr>
            <a:spLocks noChangeArrowheads="1"/>
          </p:cNvSpPr>
          <p:nvPr/>
        </p:nvSpPr>
        <p:spPr bwMode="auto">
          <a:xfrm>
            <a:off x="2478882" y="2971800"/>
            <a:ext cx="1459706" cy="400050"/>
          </a:xfrm>
          <a:prstGeom prst="rect">
            <a:avLst/>
          </a:prstGeom>
          <a:solidFill>
            <a:srgbClr val="CFE4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Transport Layer</a:t>
            </a:r>
            <a:endParaRPr kumimoji="0" lang="zh-CN" altLang="en-US" sz="1350"/>
          </a:p>
        </p:txBody>
      </p:sp>
      <p:sp>
        <p:nvSpPr>
          <p:cNvPr id="16407" name="矩形 24"/>
          <p:cNvSpPr>
            <a:spLocks noChangeArrowheads="1"/>
          </p:cNvSpPr>
          <p:nvPr/>
        </p:nvSpPr>
        <p:spPr bwMode="auto">
          <a:xfrm>
            <a:off x="459581" y="2571750"/>
            <a:ext cx="1749029" cy="400050"/>
          </a:xfrm>
          <a:prstGeom prst="rect">
            <a:avLst/>
          </a:prstGeom>
          <a:solidFill>
            <a:srgbClr val="C9E1F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350"/>
              <a:t>5th Session Layer</a:t>
            </a:r>
            <a:endParaRPr kumimoji="0" lang="zh-CN" altLang="en-US" sz="1350"/>
          </a:p>
        </p:txBody>
      </p:sp>
      <p:sp>
        <p:nvSpPr>
          <p:cNvPr id="16408" name="矩形 25"/>
          <p:cNvSpPr>
            <a:spLocks noChangeArrowheads="1"/>
          </p:cNvSpPr>
          <p:nvPr/>
        </p:nvSpPr>
        <p:spPr bwMode="auto">
          <a:xfrm>
            <a:off x="2478882" y="3371850"/>
            <a:ext cx="1459706" cy="400050"/>
          </a:xfrm>
          <a:prstGeom prst="rect">
            <a:avLst/>
          </a:prstGeom>
          <a:solidFill>
            <a:srgbClr val="B0D75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Network Layer</a:t>
            </a:r>
            <a:endParaRPr kumimoji="0" lang="zh-CN" altLang="en-US" sz="1350"/>
          </a:p>
        </p:txBody>
      </p:sp>
      <p:sp>
        <p:nvSpPr>
          <p:cNvPr id="16409" name="矩形 26"/>
          <p:cNvSpPr>
            <a:spLocks noChangeArrowheads="1"/>
          </p:cNvSpPr>
          <p:nvPr/>
        </p:nvSpPr>
        <p:spPr bwMode="auto">
          <a:xfrm>
            <a:off x="2478882" y="3771900"/>
            <a:ext cx="1459706" cy="800100"/>
          </a:xfrm>
          <a:prstGeom prst="rect">
            <a:avLst/>
          </a:prstGeom>
          <a:solidFill>
            <a:srgbClr val="77B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Link Layer</a:t>
            </a:r>
            <a:endParaRPr kumimoji="0" lang="zh-CN" altLang="en-US" sz="1350"/>
          </a:p>
        </p:txBody>
      </p:sp>
      <p:sp>
        <p:nvSpPr>
          <p:cNvPr id="16410" name="矩形 28"/>
          <p:cNvSpPr>
            <a:spLocks noChangeArrowheads="1"/>
          </p:cNvSpPr>
          <p:nvPr/>
        </p:nvSpPr>
        <p:spPr bwMode="auto">
          <a:xfrm>
            <a:off x="7198519" y="1770460"/>
            <a:ext cx="1459706" cy="1606153"/>
          </a:xfrm>
          <a:prstGeom prst="rect">
            <a:avLst/>
          </a:prstGeom>
          <a:solidFill>
            <a:srgbClr val="F9D3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End-to-end Layer</a:t>
            </a:r>
            <a:endParaRPr kumimoji="0" lang="zh-CN" altLang="en-US" sz="1350"/>
          </a:p>
        </p:txBody>
      </p:sp>
      <p:sp>
        <p:nvSpPr>
          <p:cNvPr id="16411" name="矩形 29"/>
          <p:cNvSpPr>
            <a:spLocks noChangeArrowheads="1"/>
          </p:cNvSpPr>
          <p:nvPr/>
        </p:nvSpPr>
        <p:spPr bwMode="auto">
          <a:xfrm>
            <a:off x="7198519" y="3376613"/>
            <a:ext cx="1459706" cy="400050"/>
          </a:xfrm>
          <a:prstGeom prst="rect">
            <a:avLst/>
          </a:prstGeom>
          <a:solidFill>
            <a:srgbClr val="F3A5C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Network Layer</a:t>
            </a:r>
            <a:endParaRPr kumimoji="0" lang="zh-CN" altLang="en-US" sz="1350"/>
          </a:p>
        </p:txBody>
      </p:sp>
      <p:sp>
        <p:nvSpPr>
          <p:cNvPr id="16412" name="矩形 30"/>
          <p:cNvSpPr>
            <a:spLocks noChangeArrowheads="1"/>
          </p:cNvSpPr>
          <p:nvPr/>
        </p:nvSpPr>
        <p:spPr bwMode="auto">
          <a:xfrm>
            <a:off x="7198519" y="3776663"/>
            <a:ext cx="1459706" cy="800100"/>
          </a:xfrm>
          <a:prstGeom prst="rect">
            <a:avLst/>
          </a:prstGeom>
          <a:solidFill>
            <a:srgbClr val="ED6A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en-US" altLang="zh-CN" sz="1350"/>
              <a:t>Link Layer</a:t>
            </a:r>
            <a:endParaRPr kumimoji="0" lang="zh-CN" altLang="en-US" sz="1350"/>
          </a:p>
        </p:txBody>
      </p:sp>
      <p:sp>
        <p:nvSpPr>
          <p:cNvPr id="16413" name="TextBox 1"/>
          <p:cNvSpPr txBox="1">
            <a:spLocks noChangeArrowheads="1"/>
          </p:cNvSpPr>
          <p:nvPr/>
        </p:nvSpPr>
        <p:spPr bwMode="auto">
          <a:xfrm>
            <a:off x="466726" y="4720829"/>
            <a:ext cx="175617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500" b="1"/>
              <a:t>OSI</a:t>
            </a:r>
            <a:endParaRPr kumimoji="0" lang="zh-CN" altLang="en-US" sz="1500" b="1"/>
          </a:p>
        </p:txBody>
      </p:sp>
      <p:sp>
        <p:nvSpPr>
          <p:cNvPr id="16414" name="TextBox 28"/>
          <p:cNvSpPr txBox="1">
            <a:spLocks noChangeArrowheads="1"/>
          </p:cNvSpPr>
          <p:nvPr/>
        </p:nvSpPr>
        <p:spPr bwMode="auto">
          <a:xfrm>
            <a:off x="2470548" y="4720829"/>
            <a:ext cx="444460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500" b="1"/>
              <a:t>TCP/IP</a:t>
            </a:r>
            <a:endParaRPr kumimoji="0" lang="zh-CN" altLang="en-US" sz="1500" b="1"/>
          </a:p>
        </p:txBody>
      </p:sp>
      <p:sp>
        <p:nvSpPr>
          <p:cNvPr id="16415" name="TextBox 32"/>
          <p:cNvSpPr txBox="1">
            <a:spLocks noChangeArrowheads="1"/>
          </p:cNvSpPr>
          <p:nvPr/>
        </p:nvSpPr>
        <p:spPr bwMode="auto">
          <a:xfrm>
            <a:off x="7193756" y="4720829"/>
            <a:ext cx="147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en-US" altLang="zh-CN" sz="1500" b="1"/>
              <a:t>CSE</a:t>
            </a:r>
            <a:endParaRPr kumimoji="0" lang="zh-CN" altLang="en-US" sz="1500" b="1"/>
          </a:p>
        </p:txBody>
      </p:sp>
    </p:spTree>
    <p:extLst>
      <p:ext uri="{BB962C8B-B14F-4D97-AF65-F5344CB8AC3E}">
        <p14:creationId xmlns:p14="http://schemas.microsoft.com/office/powerpoint/2010/main" val="3383487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altLang="zh-CN">
                <a:ea typeface="MS PGothic" panose="020B0600070205080204" pitchFamily="34" charset="-128"/>
              </a:rPr>
              <a:t>Coding: Incremental Redundancy</a:t>
            </a:r>
          </a:p>
        </p:txBody>
      </p:sp>
      <p:sp>
        <p:nvSpPr>
          <p:cNvPr id="18434" name="Content Placeholder 2"/>
          <p:cNvSpPr>
            <a:spLocks noGrp="1"/>
          </p:cNvSpPr>
          <p:nvPr>
            <p:ph idx="1"/>
          </p:nvPr>
        </p:nvSpPr>
        <p:spPr/>
        <p:txBody>
          <a:bodyPr>
            <a:normAutofit fontScale="70000" lnSpcReduction="20000"/>
          </a:bodyPr>
          <a:lstStyle/>
          <a:p>
            <a:pPr eaLnBrk="1" hangingPunct="1"/>
            <a:r>
              <a:rPr lang="en-US" altLang="zh-CN">
                <a:ea typeface="MS PGothic" panose="020B0600070205080204" pitchFamily="34" charset="-128"/>
              </a:rPr>
              <a:t>Forward error correction</a:t>
            </a:r>
          </a:p>
          <a:p>
            <a:pPr lvl="1" eaLnBrk="1" hangingPunct="1"/>
            <a:r>
              <a:rPr lang="en-US" altLang="zh-CN">
                <a:ea typeface="MS PGothic" panose="020B0600070205080204" pitchFamily="34" charset="-128"/>
              </a:rPr>
              <a:t>Perform coding before storing or transmitting</a:t>
            </a:r>
          </a:p>
          <a:p>
            <a:pPr lvl="1" eaLnBrk="1" hangingPunct="1"/>
            <a:r>
              <a:rPr lang="en-US" altLang="zh-CN">
                <a:ea typeface="MS PGothic" panose="020B0600070205080204" pitchFamily="34" charset="-128"/>
              </a:rPr>
              <a:t>Later decode the data without appealing to the creator</a:t>
            </a:r>
          </a:p>
          <a:p>
            <a:pPr eaLnBrk="1" hangingPunct="1"/>
            <a:r>
              <a:rPr lang="en-US" altLang="zh-CN">
                <a:ea typeface="MS PGothic" panose="020B0600070205080204" pitchFamily="34" charset="-128"/>
              </a:rPr>
              <a:t>Hamming distance</a:t>
            </a:r>
          </a:p>
          <a:p>
            <a:pPr lvl="1" eaLnBrk="1" hangingPunct="1"/>
            <a:r>
              <a:rPr lang="en-US" altLang="zh-CN">
                <a:ea typeface="MS PGothic" panose="020B0600070205080204" pitchFamily="34" charset="-128"/>
              </a:rPr>
              <a:t>Number of 1 in </a:t>
            </a:r>
            <a:r>
              <a:rPr lang="en-US" altLang="zh-CN" i="1">
                <a:ea typeface="MS PGothic" panose="020B0600070205080204" pitchFamily="34" charset="-128"/>
              </a:rPr>
              <a:t>A </a:t>
            </a:r>
            <a:r>
              <a:rPr lang="en-US" altLang="zh-CN">
                <a:ea typeface="MS PGothic" panose="020B0600070205080204" pitchFamily="34" charset="-128"/>
              </a:rPr>
              <a:t>⊕ B , ⊕ is exclusive OR (XOR)</a:t>
            </a:r>
          </a:p>
          <a:p>
            <a:pPr lvl="1" eaLnBrk="1" hangingPunct="1"/>
            <a:r>
              <a:rPr lang="en-US" altLang="zh-CN">
                <a:ea typeface="MS PGothic" panose="020B0600070205080204" pitchFamily="34" charset="-128"/>
              </a:rPr>
              <a:t>If H-distance between every legitimate pair is 2</a:t>
            </a:r>
          </a:p>
          <a:p>
            <a:pPr lvl="2" eaLnBrk="1" hangingPunct="1"/>
            <a:r>
              <a:rPr lang="en-US" altLang="zh-CN">
                <a:ea typeface="MS PGothic" panose="020B0600070205080204" pitchFamily="34" charset="-128"/>
              </a:rPr>
              <a:t>000101, can only detect 1-bit flip</a:t>
            </a:r>
          </a:p>
          <a:p>
            <a:pPr lvl="1" eaLnBrk="1" hangingPunct="1"/>
            <a:r>
              <a:rPr lang="en-US" altLang="zh-CN">
                <a:ea typeface="MS PGothic" panose="020B0600070205080204" pitchFamily="34" charset="-128"/>
              </a:rPr>
              <a:t>If H-distance between every legitimate pair is 3</a:t>
            </a:r>
          </a:p>
          <a:p>
            <a:pPr lvl="2" eaLnBrk="1" hangingPunct="1"/>
            <a:r>
              <a:rPr lang="en-US" altLang="zh-CN">
                <a:ea typeface="MS PGothic" panose="020B0600070205080204" pitchFamily="34" charset="-128"/>
              </a:rPr>
              <a:t>Can only correct 1 bit flip</a:t>
            </a:r>
          </a:p>
          <a:p>
            <a:pPr lvl="1" eaLnBrk="1" hangingPunct="1"/>
            <a:r>
              <a:rPr lang="en-US" altLang="zh-CN">
                <a:ea typeface="MS PGothic" panose="020B0600070205080204" pitchFamily="34" charset="-128"/>
              </a:rPr>
              <a:t>If H-distance between every legitimate pair is 4</a:t>
            </a:r>
          </a:p>
          <a:p>
            <a:pPr lvl="2" eaLnBrk="1" hangingPunct="1"/>
            <a:r>
              <a:rPr lang="en-US" altLang="zh-CN">
                <a:ea typeface="MS PGothic" panose="020B0600070205080204" pitchFamily="34" charset="-128"/>
              </a:rPr>
              <a:t>Can detect 2-bit flip, correct 1-bit flip</a:t>
            </a:r>
          </a:p>
          <a:p>
            <a:pPr eaLnBrk="1" hangingPunct="1"/>
            <a:endParaRPr lang="en-US" altLang="zh-CN">
              <a:ea typeface="MS PGothic" panose="020B0600070205080204" pitchFamily="34" charset="-128"/>
            </a:endParaRPr>
          </a:p>
        </p:txBody>
      </p:sp>
      <p:sp>
        <p:nvSpPr>
          <p:cNvPr id="184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pPr eaLnBrk="0" hangingPunct="0"/>
            <a:fld id="{CBAB3F9B-700B-40DB-978E-4B0DD524D525}" type="slidenum">
              <a:rPr kumimoji="0" lang="zh-CN" altLang="en-US" sz="1050">
                <a:ea typeface="Adobe 楷体 Std R" charset="-122"/>
              </a:rPr>
              <a:pPr eaLnBrk="0" hangingPunct="0"/>
              <a:t>48</a:t>
            </a:fld>
            <a:endParaRPr kumimoji="0" lang="en-US" altLang="zh-CN" sz="1050">
              <a:ea typeface="Adobe 楷体 Std R" charset="-122"/>
            </a:endParaRPr>
          </a:p>
        </p:txBody>
      </p:sp>
      <p:pic>
        <p:nvPicPr>
          <p:cNvPr id="18436"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454503" y="2914650"/>
            <a:ext cx="123229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454504" y="3943350"/>
            <a:ext cx="116919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709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normAutofit/>
          </a:bodyPr>
          <a:lstStyle/>
          <a:p>
            <a:r>
              <a:rPr lang="en-US" altLang="zh-CN" dirty="0">
                <a:ea typeface="MS PGothic" panose="020B0600070205080204" pitchFamily="34" charset="-128"/>
              </a:rPr>
              <a:t>Hamming(7,4): 4-bit -&gt; 7-bit Encoding</a:t>
            </a:r>
          </a:p>
        </p:txBody>
      </p:sp>
      <p:sp>
        <p:nvSpPr>
          <p:cNvPr id="60418" name="Content Placeholder 2"/>
          <p:cNvSpPr>
            <a:spLocks noGrp="1"/>
          </p:cNvSpPr>
          <p:nvPr>
            <p:ph idx="1"/>
          </p:nvPr>
        </p:nvSpPr>
        <p:spPr>
          <a:xfrm>
            <a:off x="634603" y="1485900"/>
            <a:ext cx="8128397" cy="2171700"/>
          </a:xfrm>
        </p:spPr>
        <p:txBody>
          <a:bodyPr>
            <a:noAutofit/>
          </a:bodyPr>
          <a:lstStyle/>
          <a:p>
            <a:pPr eaLnBrk="1" hangingPunct="1"/>
            <a:r>
              <a:rPr lang="en-US" altLang="zh-CN" sz="2400" dirty="0">
                <a:ea typeface="MS PGothic" panose="020B0600070205080204" pitchFamily="34" charset="-128"/>
              </a:rPr>
              <a:t>4 bits -&gt; 7 bits (56 using only extra 7)</a:t>
            </a:r>
          </a:p>
          <a:p>
            <a:pPr lvl="1" eaLnBrk="1" hangingPunct="1"/>
            <a:r>
              <a:rPr lang="en-US" altLang="zh-CN" sz="1800" dirty="0">
                <a:ea typeface="MS PGothic" panose="020B0600070205080204" pitchFamily="34" charset="-128"/>
              </a:rPr>
              <a:t>3 extra bits to distinguish 8 cases</a:t>
            </a:r>
          </a:p>
          <a:p>
            <a:pPr lvl="1" eaLnBrk="1" hangingPunct="1"/>
            <a:r>
              <a:rPr lang="en-US" altLang="zh-CN" sz="1800" dirty="0">
                <a:ea typeface="MS PGothic" panose="020B0600070205080204" pitchFamily="34" charset="-128"/>
              </a:rPr>
              <a:t>e.g. </a:t>
            </a:r>
            <a:r>
              <a:rPr lang="en-US" altLang="zh-CN" sz="1800" dirty="0">
                <a:solidFill>
                  <a:srgbClr val="FF0000"/>
                </a:solidFill>
                <a:ea typeface="MS PGothic" panose="020B0600070205080204" pitchFamily="34" charset="-128"/>
              </a:rPr>
              <a:t>1101</a:t>
            </a:r>
            <a:r>
              <a:rPr lang="en-US" altLang="zh-CN" sz="1800" dirty="0">
                <a:ea typeface="MS PGothic" panose="020B0600070205080204" pitchFamily="34" charset="-128"/>
              </a:rPr>
              <a:t> -&gt; </a:t>
            </a:r>
            <a:r>
              <a:rPr lang="en-US" altLang="zh-CN" sz="1800" dirty="0">
                <a:solidFill>
                  <a:srgbClr val="0000FF"/>
                </a:solidFill>
                <a:ea typeface="MS PGothic" panose="020B0600070205080204" pitchFamily="34" charset="-128"/>
              </a:rPr>
              <a:t>10</a:t>
            </a:r>
            <a:r>
              <a:rPr lang="en-US" altLang="zh-CN" sz="1800" dirty="0">
                <a:solidFill>
                  <a:srgbClr val="FF0000"/>
                </a:solidFill>
                <a:ea typeface="MS PGothic" panose="020B0600070205080204" pitchFamily="34" charset="-128"/>
              </a:rPr>
              <a:t>1</a:t>
            </a:r>
            <a:r>
              <a:rPr lang="en-US" altLang="zh-CN" sz="1800" dirty="0">
                <a:solidFill>
                  <a:srgbClr val="0000FF"/>
                </a:solidFill>
                <a:ea typeface="MS PGothic" panose="020B0600070205080204" pitchFamily="34" charset="-128"/>
              </a:rPr>
              <a:t>0</a:t>
            </a:r>
            <a:r>
              <a:rPr lang="en-US" altLang="zh-CN" sz="1800" dirty="0">
                <a:solidFill>
                  <a:srgbClr val="FF0000"/>
                </a:solidFill>
                <a:ea typeface="MS PGothic" panose="020B0600070205080204" pitchFamily="34" charset="-128"/>
              </a:rPr>
              <a:t>101</a:t>
            </a:r>
          </a:p>
          <a:p>
            <a:pPr eaLnBrk="1" hangingPunct="1"/>
            <a:r>
              <a:rPr lang="en-US" altLang="zh-CN" sz="2400" dirty="0">
                <a:ea typeface="MS PGothic" panose="020B0600070205080204" pitchFamily="34" charset="-128"/>
              </a:rPr>
              <a:t>Correct 1-bit errors</a:t>
            </a:r>
          </a:p>
          <a:p>
            <a:pPr lvl="1" eaLnBrk="1" hangingPunct="1"/>
            <a:r>
              <a:rPr lang="en-US" altLang="zh-CN" sz="1800" dirty="0">
                <a:solidFill>
                  <a:srgbClr val="0000FF"/>
                </a:solidFill>
                <a:ea typeface="MS PGothic" panose="020B0600070205080204" pitchFamily="34" charset="-128"/>
              </a:rPr>
              <a:t>10</a:t>
            </a:r>
            <a:r>
              <a:rPr lang="en-US" altLang="zh-CN" sz="1800" dirty="0">
                <a:solidFill>
                  <a:srgbClr val="FF0000"/>
                </a:solidFill>
                <a:ea typeface="MS PGothic" panose="020B0600070205080204" pitchFamily="34" charset="-128"/>
              </a:rPr>
              <a:t>1</a:t>
            </a:r>
            <a:r>
              <a:rPr lang="en-US" altLang="zh-CN" sz="1800" dirty="0">
                <a:solidFill>
                  <a:srgbClr val="0000FF"/>
                </a:solidFill>
                <a:ea typeface="MS PGothic" panose="020B0600070205080204" pitchFamily="34" charset="-128"/>
              </a:rPr>
              <a:t>0</a:t>
            </a:r>
            <a:r>
              <a:rPr lang="en-US" altLang="zh-CN" sz="1800" dirty="0">
                <a:solidFill>
                  <a:srgbClr val="FF0000"/>
                </a:solidFill>
                <a:ea typeface="MS PGothic" panose="020B0600070205080204" pitchFamily="34" charset="-128"/>
              </a:rPr>
              <a:t>101</a:t>
            </a:r>
            <a:r>
              <a:rPr lang="en-US" altLang="zh-CN" sz="1800" dirty="0">
                <a:ea typeface="MS PGothic" panose="020B0600070205080204" pitchFamily="34" charset="-128"/>
              </a:rPr>
              <a:t> -&gt; </a:t>
            </a:r>
            <a:r>
              <a:rPr lang="en-US" altLang="zh-CN" sz="1800" dirty="0">
                <a:solidFill>
                  <a:srgbClr val="0000FF"/>
                </a:solidFill>
                <a:ea typeface="MS PGothic" panose="020B0600070205080204" pitchFamily="34" charset="-128"/>
              </a:rPr>
              <a:t>10</a:t>
            </a:r>
            <a:r>
              <a:rPr lang="en-US" altLang="zh-CN" sz="1800" dirty="0">
                <a:solidFill>
                  <a:srgbClr val="FF0000"/>
                </a:solidFill>
                <a:ea typeface="MS PGothic" panose="020B0600070205080204" pitchFamily="34" charset="-128"/>
              </a:rPr>
              <a:t>1</a:t>
            </a:r>
            <a:r>
              <a:rPr lang="en-US" altLang="zh-CN" sz="1800" dirty="0">
                <a:solidFill>
                  <a:srgbClr val="0000FF"/>
                </a:solidFill>
                <a:ea typeface="MS PGothic" panose="020B0600070205080204" pitchFamily="34" charset="-128"/>
              </a:rPr>
              <a:t>0</a:t>
            </a:r>
            <a:r>
              <a:rPr lang="en-US" altLang="zh-CN" sz="1800" u="sng" dirty="0">
                <a:solidFill>
                  <a:srgbClr val="FF0000"/>
                </a:solidFill>
                <a:ea typeface="MS PGothic" panose="020B0600070205080204" pitchFamily="34" charset="-128"/>
              </a:rPr>
              <a:t>0</a:t>
            </a:r>
            <a:r>
              <a:rPr lang="en-US" altLang="zh-CN" sz="1800" dirty="0">
                <a:solidFill>
                  <a:srgbClr val="FF0000"/>
                </a:solidFill>
                <a:ea typeface="MS PGothic" panose="020B0600070205080204" pitchFamily="34" charset="-128"/>
              </a:rPr>
              <a:t>01</a:t>
            </a:r>
            <a:r>
              <a:rPr lang="en-US" altLang="zh-CN" sz="1800" dirty="0">
                <a:solidFill>
                  <a:srgbClr val="000000"/>
                </a:solidFill>
                <a:ea typeface="MS PGothic" panose="020B0600070205080204" pitchFamily="34" charset="-128"/>
              </a:rPr>
              <a:t> :  P1 &amp; P4 not match</a:t>
            </a:r>
          </a:p>
          <a:p>
            <a:pPr lvl="1" eaLnBrk="1" hangingPunct="1"/>
            <a:r>
              <a:rPr lang="en-US" altLang="zh-CN" sz="1800" dirty="0">
                <a:solidFill>
                  <a:srgbClr val="0000FF"/>
                </a:solidFill>
                <a:ea typeface="MS PGothic" panose="020B0600070205080204" pitchFamily="34" charset="-128"/>
              </a:rPr>
              <a:t>10</a:t>
            </a:r>
            <a:r>
              <a:rPr lang="en-US" altLang="zh-CN" sz="1800" dirty="0">
                <a:solidFill>
                  <a:srgbClr val="FF0000"/>
                </a:solidFill>
                <a:ea typeface="MS PGothic" panose="020B0600070205080204" pitchFamily="34" charset="-128"/>
              </a:rPr>
              <a:t>1</a:t>
            </a:r>
            <a:r>
              <a:rPr lang="en-US" altLang="zh-CN" sz="1800" dirty="0">
                <a:solidFill>
                  <a:srgbClr val="0000FF"/>
                </a:solidFill>
                <a:ea typeface="MS PGothic" panose="020B0600070205080204" pitchFamily="34" charset="-128"/>
              </a:rPr>
              <a:t>0</a:t>
            </a:r>
            <a:r>
              <a:rPr lang="en-US" altLang="zh-CN" sz="1800" dirty="0">
                <a:solidFill>
                  <a:srgbClr val="FF0000"/>
                </a:solidFill>
                <a:ea typeface="MS PGothic" panose="020B0600070205080204" pitchFamily="34" charset="-128"/>
              </a:rPr>
              <a:t>101 </a:t>
            </a:r>
            <a:r>
              <a:rPr lang="en-US" altLang="zh-CN" sz="1800" dirty="0">
                <a:solidFill>
                  <a:srgbClr val="000000"/>
                </a:solidFill>
                <a:ea typeface="MS PGothic" panose="020B0600070205080204" pitchFamily="34" charset="-128"/>
              </a:rPr>
              <a:t>-&gt; </a:t>
            </a:r>
            <a:r>
              <a:rPr lang="en-US" altLang="zh-CN" sz="1800" dirty="0">
                <a:solidFill>
                  <a:srgbClr val="0000FF"/>
                </a:solidFill>
                <a:ea typeface="MS PGothic" panose="020B0600070205080204" pitchFamily="34" charset="-128"/>
              </a:rPr>
              <a:t>1</a:t>
            </a:r>
            <a:r>
              <a:rPr lang="en-US" altLang="zh-CN" sz="1800" u="sng" dirty="0">
                <a:solidFill>
                  <a:srgbClr val="0000FF"/>
                </a:solidFill>
                <a:ea typeface="MS PGothic" panose="020B0600070205080204" pitchFamily="34" charset="-128"/>
              </a:rPr>
              <a:t>1</a:t>
            </a:r>
            <a:r>
              <a:rPr lang="en-US" altLang="zh-CN" sz="1800" dirty="0">
                <a:solidFill>
                  <a:srgbClr val="FF0000"/>
                </a:solidFill>
                <a:ea typeface="MS PGothic" panose="020B0600070205080204" pitchFamily="34" charset="-128"/>
              </a:rPr>
              <a:t>1</a:t>
            </a:r>
            <a:r>
              <a:rPr lang="en-US" altLang="zh-CN" sz="1800" dirty="0">
                <a:solidFill>
                  <a:srgbClr val="0000FF"/>
                </a:solidFill>
                <a:ea typeface="MS PGothic" panose="020B0600070205080204" pitchFamily="34" charset="-128"/>
              </a:rPr>
              <a:t>0</a:t>
            </a:r>
            <a:r>
              <a:rPr lang="en-US" altLang="zh-CN" sz="1800" dirty="0">
                <a:solidFill>
                  <a:srgbClr val="FF0000"/>
                </a:solidFill>
                <a:ea typeface="MS PGothic" panose="020B0600070205080204" pitchFamily="34" charset="-128"/>
              </a:rPr>
              <a:t>101</a:t>
            </a:r>
            <a:r>
              <a:rPr lang="en-US" altLang="zh-CN" sz="1800" dirty="0">
                <a:solidFill>
                  <a:srgbClr val="000000"/>
                </a:solidFill>
                <a:ea typeface="MS PGothic" panose="020B0600070205080204" pitchFamily="34" charset="-128"/>
              </a:rPr>
              <a:t> :  P2 not match</a:t>
            </a:r>
            <a:endParaRPr lang="en-US" altLang="zh-CN" sz="3600" dirty="0">
              <a:solidFill>
                <a:srgbClr val="FF0000"/>
              </a:solidFill>
              <a:ea typeface="MS PGothic" panose="020B0600070205080204" pitchFamily="34" charset="-128"/>
            </a:endParaRPr>
          </a:p>
          <a:p>
            <a:pPr lvl="2" eaLnBrk="1" hangingPunct="1"/>
            <a:endParaRPr lang="en-US" altLang="zh-CN" sz="3200" dirty="0">
              <a:ea typeface="MS PGothic" panose="020B0600070205080204" pitchFamily="34" charset="-128"/>
            </a:endParaRPr>
          </a:p>
          <a:p>
            <a:pPr lvl="2" eaLnBrk="1" hangingPunct="1"/>
            <a:endParaRPr lang="en-US" altLang="zh-CN" sz="3200" dirty="0">
              <a:ea typeface="MS PGothic" panose="020B0600070205080204" pitchFamily="34" charset="-128"/>
            </a:endParaRPr>
          </a:p>
        </p:txBody>
      </p:sp>
      <p:sp>
        <p:nvSpPr>
          <p:cNvPr id="60419"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800">
                <a:solidFill>
                  <a:schemeClr val="tx1"/>
                </a:solidFill>
                <a:latin typeface="Calibri" panose="020F0502020204030204" pitchFamily="34" charset="0"/>
                <a:ea typeface="宋体" panose="02010600030101010101" pitchFamily="2" charset="-122"/>
              </a:defRPr>
            </a:lvl1pPr>
            <a:lvl2pPr marL="557213" indent="-214313">
              <a:defRPr sz="1800">
                <a:solidFill>
                  <a:schemeClr val="tx1"/>
                </a:solidFill>
                <a:latin typeface="Calibri" panose="020F0502020204030204" pitchFamily="34" charset="0"/>
                <a:ea typeface="宋体" panose="02010600030101010101" pitchFamily="2" charset="-122"/>
              </a:defRPr>
            </a:lvl2pPr>
            <a:lvl3pPr marL="857250" indent="-171450">
              <a:defRPr sz="1800">
                <a:solidFill>
                  <a:schemeClr val="tx1"/>
                </a:solidFill>
                <a:latin typeface="Calibri" panose="020F0502020204030204" pitchFamily="34" charset="0"/>
                <a:ea typeface="宋体" panose="02010600030101010101" pitchFamily="2" charset="-122"/>
              </a:defRPr>
            </a:lvl3pPr>
            <a:lvl4pPr marL="1200150" indent="-171450">
              <a:defRPr sz="1800">
                <a:solidFill>
                  <a:schemeClr val="tx1"/>
                </a:solidFill>
                <a:latin typeface="Calibri" panose="020F0502020204030204" pitchFamily="34" charset="0"/>
                <a:ea typeface="宋体" panose="02010600030101010101" pitchFamily="2" charset="-122"/>
              </a:defRPr>
            </a:lvl4pPr>
            <a:lvl5pPr marL="1543050" indent="-171450">
              <a:defRPr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9pPr>
          </a:lstStyle>
          <a:p>
            <a:fld id="{5CE71853-5F75-4347-B074-AF78D1DCC356}" type="slidenum">
              <a:rPr lang="zh-CN" altLang="en-US" sz="900">
                <a:solidFill>
                  <a:srgbClr val="898989"/>
                </a:solidFill>
              </a:rPr>
              <a:pPr/>
              <a:t>49</a:t>
            </a:fld>
            <a:endParaRPr lang="en-US" altLang="zh-CN" sz="900">
              <a:solidFill>
                <a:srgbClr val="898989"/>
              </a:solidFill>
            </a:endParaRPr>
          </a:p>
        </p:txBody>
      </p:sp>
      <p:pic>
        <p:nvPicPr>
          <p:cNvPr id="60420"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335695" y="4158954"/>
            <a:ext cx="2750344" cy="121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10"/>
          <p:cNvSpPr/>
          <p:nvPr/>
        </p:nvSpPr>
        <p:spPr bwMode="auto">
          <a:xfrm>
            <a:off x="5698207" y="422146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2" name="Oval 11"/>
          <p:cNvSpPr/>
          <p:nvPr/>
        </p:nvSpPr>
        <p:spPr bwMode="auto">
          <a:xfrm>
            <a:off x="6765007" y="422146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3" name="Oval 12"/>
          <p:cNvSpPr/>
          <p:nvPr/>
        </p:nvSpPr>
        <p:spPr bwMode="auto">
          <a:xfrm>
            <a:off x="7298407" y="422146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14" name="Oval 13"/>
          <p:cNvSpPr/>
          <p:nvPr/>
        </p:nvSpPr>
        <p:spPr bwMode="auto">
          <a:xfrm>
            <a:off x="7831807" y="422146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5" name="Oval 14"/>
          <p:cNvSpPr/>
          <p:nvPr/>
        </p:nvSpPr>
        <p:spPr bwMode="auto">
          <a:xfrm>
            <a:off x="5164807" y="422146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16" name="Oval 15"/>
          <p:cNvSpPr/>
          <p:nvPr/>
        </p:nvSpPr>
        <p:spPr bwMode="auto">
          <a:xfrm>
            <a:off x="4631407" y="4221462"/>
            <a:ext cx="381000" cy="285750"/>
          </a:xfrm>
          <a:prstGeom prst="ellipse">
            <a:avLst/>
          </a:prstGeom>
          <a:noFill/>
          <a:ln w="9525" cap="flat" cmpd="sng" algn="ctr">
            <a:solidFill>
              <a:srgbClr val="3366FF"/>
            </a:solidFill>
            <a:prstDash val="solid"/>
            <a:round/>
            <a:headEnd type="none" w="med" len="med"/>
            <a:tailEnd type="none" w="med" len="med"/>
          </a:ln>
          <a:effectLst/>
        </p:spPr>
        <p:txBody>
          <a:bodyPr anchor="ctr"/>
          <a:lstStyle/>
          <a:p>
            <a:pPr>
              <a:defRPr/>
            </a:pPr>
            <a:r>
              <a:rPr lang="en-US" sz="1350" dirty="0">
                <a:solidFill>
                  <a:srgbClr val="0000FF"/>
                </a:solidFill>
                <a:cs typeface="宋体" charset="0"/>
              </a:rPr>
              <a:t>1</a:t>
            </a:r>
          </a:p>
        </p:txBody>
      </p:sp>
      <p:sp>
        <p:nvSpPr>
          <p:cNvPr id="17" name="Oval 16"/>
          <p:cNvSpPr/>
          <p:nvPr/>
        </p:nvSpPr>
        <p:spPr bwMode="auto">
          <a:xfrm>
            <a:off x="6231607" y="422146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18" name="Oval 17"/>
          <p:cNvSpPr/>
          <p:nvPr/>
        </p:nvSpPr>
        <p:spPr bwMode="auto">
          <a:xfrm>
            <a:off x="5698207" y="462151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9" name="Oval 18"/>
          <p:cNvSpPr/>
          <p:nvPr/>
        </p:nvSpPr>
        <p:spPr bwMode="auto">
          <a:xfrm>
            <a:off x="6765007" y="462151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20" name="Oval 19"/>
          <p:cNvSpPr/>
          <p:nvPr/>
        </p:nvSpPr>
        <p:spPr bwMode="auto">
          <a:xfrm>
            <a:off x="7298407" y="462151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0</a:t>
            </a:r>
          </a:p>
        </p:txBody>
      </p:sp>
      <p:sp>
        <p:nvSpPr>
          <p:cNvPr id="21" name="Oval 20"/>
          <p:cNvSpPr/>
          <p:nvPr/>
        </p:nvSpPr>
        <p:spPr bwMode="auto">
          <a:xfrm>
            <a:off x="7831807" y="462151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22" name="Oval 21"/>
          <p:cNvSpPr/>
          <p:nvPr/>
        </p:nvSpPr>
        <p:spPr bwMode="auto">
          <a:xfrm>
            <a:off x="5164807" y="4621512"/>
            <a:ext cx="381000" cy="285750"/>
          </a:xfrm>
          <a:prstGeom prst="ellipse">
            <a:avLst/>
          </a:prstGeom>
          <a:noFill/>
          <a:ln w="9525" cap="flat" cmpd="sng" algn="ctr">
            <a:solidFill>
              <a:srgbClr val="3366FF"/>
            </a:solidFill>
            <a:prstDash val="solid"/>
            <a:round/>
            <a:headEnd type="none" w="med" len="med"/>
            <a:tailEnd type="none" w="med" len="med"/>
          </a:ln>
          <a:effectLst/>
        </p:spPr>
        <p:txBody>
          <a:bodyPr anchor="ctr"/>
          <a:lstStyle/>
          <a:p>
            <a:pPr>
              <a:defRPr/>
            </a:pPr>
            <a:r>
              <a:rPr lang="en-US" sz="1350" dirty="0">
                <a:solidFill>
                  <a:srgbClr val="0000FF"/>
                </a:solidFill>
                <a:cs typeface="宋体" charset="0"/>
              </a:rPr>
              <a:t>0</a:t>
            </a:r>
          </a:p>
        </p:txBody>
      </p:sp>
      <p:sp>
        <p:nvSpPr>
          <p:cNvPr id="23" name="Oval 22"/>
          <p:cNvSpPr/>
          <p:nvPr/>
        </p:nvSpPr>
        <p:spPr bwMode="auto">
          <a:xfrm>
            <a:off x="4631407" y="462151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24" name="Oval 23"/>
          <p:cNvSpPr/>
          <p:nvPr/>
        </p:nvSpPr>
        <p:spPr bwMode="auto">
          <a:xfrm>
            <a:off x="6231607" y="462151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25" name="Oval 24"/>
          <p:cNvSpPr/>
          <p:nvPr/>
        </p:nvSpPr>
        <p:spPr bwMode="auto">
          <a:xfrm>
            <a:off x="5698207" y="502156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26" name="Oval 25"/>
          <p:cNvSpPr/>
          <p:nvPr/>
        </p:nvSpPr>
        <p:spPr bwMode="auto">
          <a:xfrm>
            <a:off x="6765007" y="502156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27" name="Oval 26"/>
          <p:cNvSpPr/>
          <p:nvPr/>
        </p:nvSpPr>
        <p:spPr bwMode="auto">
          <a:xfrm>
            <a:off x="7298407" y="502156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0</a:t>
            </a:r>
          </a:p>
        </p:txBody>
      </p:sp>
      <p:sp>
        <p:nvSpPr>
          <p:cNvPr id="28" name="Oval 27"/>
          <p:cNvSpPr/>
          <p:nvPr/>
        </p:nvSpPr>
        <p:spPr bwMode="auto">
          <a:xfrm>
            <a:off x="7831807" y="5021562"/>
            <a:ext cx="381000"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29" name="Oval 28"/>
          <p:cNvSpPr/>
          <p:nvPr/>
        </p:nvSpPr>
        <p:spPr bwMode="auto">
          <a:xfrm>
            <a:off x="5164807" y="502156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30" name="Oval 29"/>
          <p:cNvSpPr/>
          <p:nvPr/>
        </p:nvSpPr>
        <p:spPr bwMode="auto">
          <a:xfrm>
            <a:off x="4631407" y="5021562"/>
            <a:ext cx="381000"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31" name="Oval 30"/>
          <p:cNvSpPr/>
          <p:nvPr/>
        </p:nvSpPr>
        <p:spPr bwMode="auto">
          <a:xfrm>
            <a:off x="6231607" y="5021562"/>
            <a:ext cx="381000" cy="285750"/>
          </a:xfrm>
          <a:prstGeom prst="ellipse">
            <a:avLst/>
          </a:prstGeom>
          <a:noFill/>
          <a:ln w="9525" cap="flat" cmpd="sng" algn="ctr">
            <a:solidFill>
              <a:srgbClr val="3366FF"/>
            </a:solidFill>
            <a:prstDash val="solid"/>
            <a:round/>
            <a:headEnd type="none" w="med" len="med"/>
            <a:tailEnd type="none" w="med" len="med"/>
          </a:ln>
          <a:effectLst/>
        </p:spPr>
        <p:txBody>
          <a:bodyPr anchor="ctr"/>
          <a:lstStyle/>
          <a:p>
            <a:pPr>
              <a:defRPr/>
            </a:pPr>
            <a:r>
              <a:rPr lang="en-US" sz="1350" dirty="0">
                <a:solidFill>
                  <a:srgbClr val="0000FF"/>
                </a:solidFill>
                <a:cs typeface="宋体" charset="0"/>
              </a:rPr>
              <a:t>0</a:t>
            </a:r>
          </a:p>
        </p:txBody>
      </p:sp>
      <p:graphicFrame>
        <p:nvGraphicFramePr>
          <p:cNvPr id="39" name="Table 38"/>
          <p:cNvGraphicFramePr>
            <a:graphicFrameLocks noGrp="1"/>
          </p:cNvGraphicFramePr>
          <p:nvPr>
            <p:extLst/>
          </p:nvPr>
        </p:nvGraphicFramePr>
        <p:xfrm>
          <a:off x="5774407" y="1170975"/>
          <a:ext cx="2325985" cy="2537334"/>
        </p:xfrm>
        <a:graphic>
          <a:graphicData uri="http://schemas.openxmlformats.org/drawingml/2006/table">
            <a:tbl>
              <a:tblPr firstRow="1" bandRow="1">
                <a:tableStyleId>{B301B821-A1FF-4177-AEE7-76D212191A09}</a:tableStyleId>
              </a:tblPr>
              <a:tblGrid>
                <a:gridCol w="1524000">
                  <a:extLst>
                    <a:ext uri="{9D8B030D-6E8A-4147-A177-3AD203B41FA5}">
                      <a16:colId xmlns:a16="http://schemas.microsoft.com/office/drawing/2014/main" val="20000"/>
                    </a:ext>
                  </a:extLst>
                </a:gridCol>
                <a:gridCol w="801985">
                  <a:extLst>
                    <a:ext uri="{9D8B030D-6E8A-4147-A177-3AD203B41FA5}">
                      <a16:colId xmlns:a16="http://schemas.microsoft.com/office/drawing/2014/main" val="20001"/>
                    </a:ext>
                  </a:extLst>
                </a:gridCol>
              </a:tblGrid>
              <a:tr h="278077">
                <a:tc>
                  <a:txBody>
                    <a:bodyPr/>
                    <a:lstStyle/>
                    <a:p>
                      <a:r>
                        <a:rPr lang="en-US" sz="1400" dirty="0"/>
                        <a:t>Not Match</a:t>
                      </a:r>
                      <a:endParaRPr lang="en-US" sz="1400" dirty="0">
                        <a:solidFill>
                          <a:srgbClr val="000000"/>
                        </a:solidFill>
                      </a:endParaRPr>
                    </a:p>
                  </a:txBody>
                  <a:tcPr marT="34283" marB="34283"/>
                </a:tc>
                <a:tc>
                  <a:txBody>
                    <a:bodyPr/>
                    <a:lstStyle/>
                    <a:p>
                      <a:r>
                        <a:rPr lang="en-US" sz="1400" dirty="0"/>
                        <a:t>Error</a:t>
                      </a:r>
                      <a:endParaRPr lang="en-US" sz="1400" dirty="0">
                        <a:solidFill>
                          <a:srgbClr val="000000"/>
                        </a:solidFill>
                      </a:endParaRPr>
                    </a:p>
                  </a:txBody>
                  <a:tcPr marT="34283" marB="34283"/>
                </a:tc>
                <a:extLst>
                  <a:ext uri="{0D108BD9-81ED-4DB2-BD59-A6C34878D82A}">
                    <a16:rowId xmlns:a16="http://schemas.microsoft.com/office/drawing/2014/main" val="10000"/>
                  </a:ext>
                </a:extLst>
              </a:tr>
              <a:tr h="278077">
                <a:tc>
                  <a:txBody>
                    <a:bodyPr/>
                    <a:lstStyle/>
                    <a:p>
                      <a:r>
                        <a:rPr lang="en-US" sz="1400" dirty="0"/>
                        <a:t>None</a:t>
                      </a:r>
                      <a:endParaRPr lang="en-US" sz="1400" dirty="0">
                        <a:solidFill>
                          <a:srgbClr val="000000"/>
                        </a:solidFill>
                      </a:endParaRPr>
                    </a:p>
                  </a:txBody>
                  <a:tcPr marT="34283" marB="34283"/>
                </a:tc>
                <a:tc>
                  <a:txBody>
                    <a:bodyPr/>
                    <a:lstStyle/>
                    <a:p>
                      <a:r>
                        <a:rPr lang="en-US" sz="1400" dirty="0"/>
                        <a:t>None</a:t>
                      </a:r>
                      <a:endParaRPr lang="en-US" sz="1400" dirty="0">
                        <a:solidFill>
                          <a:srgbClr val="000000"/>
                        </a:solidFill>
                      </a:endParaRPr>
                    </a:p>
                  </a:txBody>
                  <a:tcPr marT="34283" marB="34283"/>
                </a:tc>
                <a:extLst>
                  <a:ext uri="{0D108BD9-81ED-4DB2-BD59-A6C34878D82A}">
                    <a16:rowId xmlns:a16="http://schemas.microsoft.com/office/drawing/2014/main" val="10001"/>
                  </a:ext>
                </a:extLst>
              </a:tr>
              <a:tr h="278077">
                <a:tc>
                  <a:txBody>
                    <a:bodyPr/>
                    <a:lstStyle/>
                    <a:p>
                      <a:r>
                        <a:rPr lang="en-US" sz="1400" dirty="0"/>
                        <a:t>P1</a:t>
                      </a:r>
                      <a:endParaRPr lang="en-US" sz="1400" dirty="0">
                        <a:solidFill>
                          <a:srgbClr val="000000"/>
                        </a:solidFill>
                      </a:endParaRPr>
                    </a:p>
                  </a:txBody>
                  <a:tcPr marT="34283" marB="34283"/>
                </a:tc>
                <a:tc>
                  <a:txBody>
                    <a:bodyPr/>
                    <a:lstStyle/>
                    <a:p>
                      <a:r>
                        <a:rPr lang="en-US" altLang="zh-CN" sz="1400" dirty="0"/>
                        <a:t>P1</a:t>
                      </a:r>
                      <a:endParaRPr lang="en-US" sz="1400" dirty="0">
                        <a:solidFill>
                          <a:srgbClr val="000000"/>
                        </a:solidFill>
                      </a:endParaRPr>
                    </a:p>
                  </a:txBody>
                  <a:tcPr marT="34283" marB="34283"/>
                </a:tc>
                <a:extLst>
                  <a:ext uri="{0D108BD9-81ED-4DB2-BD59-A6C34878D82A}">
                    <a16:rowId xmlns:a16="http://schemas.microsoft.com/office/drawing/2014/main" val="10002"/>
                  </a:ext>
                </a:extLst>
              </a:tr>
              <a:tr h="278077">
                <a:tc>
                  <a:txBody>
                    <a:bodyPr/>
                    <a:lstStyle/>
                    <a:p>
                      <a:r>
                        <a:rPr lang="en-US" sz="1400" dirty="0"/>
                        <a:t>P2</a:t>
                      </a:r>
                      <a:endParaRPr lang="en-US" sz="1400" dirty="0">
                        <a:solidFill>
                          <a:srgbClr val="000000"/>
                        </a:solidFill>
                      </a:endParaRPr>
                    </a:p>
                  </a:txBody>
                  <a:tcPr marT="34283" marB="34283"/>
                </a:tc>
                <a:tc>
                  <a:txBody>
                    <a:bodyPr/>
                    <a:lstStyle/>
                    <a:p>
                      <a:r>
                        <a:rPr lang="en-US" sz="1400" dirty="0"/>
                        <a:t>P2</a:t>
                      </a:r>
                      <a:endParaRPr lang="en-US" sz="1400" dirty="0">
                        <a:solidFill>
                          <a:srgbClr val="000000"/>
                        </a:solidFill>
                      </a:endParaRPr>
                    </a:p>
                  </a:txBody>
                  <a:tcPr marT="34283" marB="34283"/>
                </a:tc>
                <a:extLst>
                  <a:ext uri="{0D108BD9-81ED-4DB2-BD59-A6C34878D82A}">
                    <a16:rowId xmlns:a16="http://schemas.microsoft.com/office/drawing/2014/main" val="10003"/>
                  </a:ext>
                </a:extLst>
              </a:tr>
              <a:tr h="278077">
                <a:tc>
                  <a:txBody>
                    <a:bodyPr/>
                    <a:lstStyle/>
                    <a:p>
                      <a:r>
                        <a:rPr lang="en-US" sz="1400" dirty="0"/>
                        <a:t>P4</a:t>
                      </a:r>
                      <a:endParaRPr lang="en-US" sz="1400" dirty="0">
                        <a:solidFill>
                          <a:srgbClr val="000000"/>
                        </a:solidFill>
                      </a:endParaRPr>
                    </a:p>
                  </a:txBody>
                  <a:tcPr marT="34283" marB="34283"/>
                </a:tc>
                <a:tc>
                  <a:txBody>
                    <a:bodyPr/>
                    <a:lstStyle/>
                    <a:p>
                      <a:r>
                        <a:rPr lang="en-US" sz="1400" dirty="0"/>
                        <a:t>P4</a:t>
                      </a:r>
                      <a:endParaRPr lang="en-US" sz="1400" dirty="0">
                        <a:solidFill>
                          <a:srgbClr val="000000"/>
                        </a:solidFill>
                      </a:endParaRPr>
                    </a:p>
                  </a:txBody>
                  <a:tcPr marT="34283" marB="34283"/>
                </a:tc>
                <a:extLst>
                  <a:ext uri="{0D108BD9-81ED-4DB2-BD59-A6C34878D82A}">
                    <a16:rowId xmlns:a16="http://schemas.microsoft.com/office/drawing/2014/main" val="10004"/>
                  </a:ext>
                </a:extLst>
              </a:tr>
              <a:tr h="278077">
                <a:tc>
                  <a:txBody>
                    <a:bodyPr/>
                    <a:lstStyle/>
                    <a:p>
                      <a:r>
                        <a:rPr lang="en-US" sz="1400" dirty="0"/>
                        <a:t>P1 &amp; P2</a:t>
                      </a:r>
                      <a:endParaRPr lang="en-US" sz="1400" dirty="0">
                        <a:solidFill>
                          <a:srgbClr val="000000"/>
                        </a:solidFill>
                      </a:endParaRPr>
                    </a:p>
                  </a:txBody>
                  <a:tcPr marT="34283" marB="34283"/>
                </a:tc>
                <a:tc>
                  <a:txBody>
                    <a:bodyPr/>
                    <a:lstStyle/>
                    <a:p>
                      <a:r>
                        <a:rPr lang="en-US" sz="1400" dirty="0"/>
                        <a:t>P3</a:t>
                      </a:r>
                      <a:endParaRPr lang="en-US" sz="1400" dirty="0">
                        <a:solidFill>
                          <a:srgbClr val="000000"/>
                        </a:solidFill>
                      </a:endParaRPr>
                    </a:p>
                  </a:txBody>
                  <a:tcPr marT="34283" marB="34283"/>
                </a:tc>
                <a:extLst>
                  <a:ext uri="{0D108BD9-81ED-4DB2-BD59-A6C34878D82A}">
                    <a16:rowId xmlns:a16="http://schemas.microsoft.com/office/drawing/2014/main" val="10005"/>
                  </a:ext>
                </a:extLst>
              </a:tr>
              <a:tr h="278077">
                <a:tc>
                  <a:txBody>
                    <a:bodyPr/>
                    <a:lstStyle/>
                    <a:p>
                      <a:r>
                        <a:rPr lang="en-US" sz="1400" dirty="0"/>
                        <a:t>P1 &amp; P4</a:t>
                      </a:r>
                      <a:endParaRPr lang="en-US" sz="1400" dirty="0">
                        <a:solidFill>
                          <a:srgbClr val="000000"/>
                        </a:solidFill>
                      </a:endParaRPr>
                    </a:p>
                  </a:txBody>
                  <a:tcPr marT="34283" marB="34283"/>
                </a:tc>
                <a:tc>
                  <a:txBody>
                    <a:bodyPr/>
                    <a:lstStyle/>
                    <a:p>
                      <a:r>
                        <a:rPr lang="en-US" sz="1400" dirty="0"/>
                        <a:t>P5</a:t>
                      </a:r>
                      <a:endParaRPr lang="en-US" sz="1400" dirty="0">
                        <a:solidFill>
                          <a:srgbClr val="000000"/>
                        </a:solidFill>
                      </a:endParaRPr>
                    </a:p>
                  </a:txBody>
                  <a:tcPr marT="34283" marB="34283"/>
                </a:tc>
                <a:extLst>
                  <a:ext uri="{0D108BD9-81ED-4DB2-BD59-A6C34878D82A}">
                    <a16:rowId xmlns:a16="http://schemas.microsoft.com/office/drawing/2014/main" val="10006"/>
                  </a:ext>
                </a:extLst>
              </a:tr>
              <a:tr h="278077">
                <a:tc>
                  <a:txBody>
                    <a:bodyPr/>
                    <a:lstStyle/>
                    <a:p>
                      <a:r>
                        <a:rPr lang="en-US" sz="1400" dirty="0"/>
                        <a:t>P2 &amp; P4</a:t>
                      </a:r>
                      <a:endParaRPr lang="en-US" sz="1400" dirty="0">
                        <a:solidFill>
                          <a:srgbClr val="000000"/>
                        </a:solidFill>
                      </a:endParaRPr>
                    </a:p>
                  </a:txBody>
                  <a:tcPr marT="34283" marB="34283"/>
                </a:tc>
                <a:tc>
                  <a:txBody>
                    <a:bodyPr/>
                    <a:lstStyle/>
                    <a:p>
                      <a:r>
                        <a:rPr lang="en-US" sz="1400" dirty="0"/>
                        <a:t>P6</a:t>
                      </a:r>
                      <a:endParaRPr lang="en-US" sz="1400" dirty="0">
                        <a:solidFill>
                          <a:srgbClr val="000000"/>
                        </a:solidFill>
                      </a:endParaRPr>
                    </a:p>
                  </a:txBody>
                  <a:tcPr marT="34283" marB="34283"/>
                </a:tc>
                <a:extLst>
                  <a:ext uri="{0D108BD9-81ED-4DB2-BD59-A6C34878D82A}">
                    <a16:rowId xmlns:a16="http://schemas.microsoft.com/office/drawing/2014/main" val="10007"/>
                  </a:ext>
                </a:extLst>
              </a:tr>
              <a:tr h="278077">
                <a:tc>
                  <a:txBody>
                    <a:bodyPr/>
                    <a:lstStyle/>
                    <a:p>
                      <a:r>
                        <a:rPr lang="en-US" sz="1400" dirty="0"/>
                        <a:t>P1 &amp; P2 &amp; P4</a:t>
                      </a:r>
                      <a:endParaRPr lang="en-US" sz="1400" dirty="0">
                        <a:solidFill>
                          <a:srgbClr val="000000"/>
                        </a:solidFill>
                      </a:endParaRPr>
                    </a:p>
                  </a:txBody>
                  <a:tcPr marT="34283" marB="34283"/>
                </a:tc>
                <a:tc>
                  <a:txBody>
                    <a:bodyPr/>
                    <a:lstStyle/>
                    <a:p>
                      <a:r>
                        <a:rPr lang="en-US" sz="1400" dirty="0"/>
                        <a:t>P7</a:t>
                      </a:r>
                      <a:endParaRPr lang="en-US" sz="1400" dirty="0">
                        <a:solidFill>
                          <a:srgbClr val="000000"/>
                        </a:solidFill>
                      </a:endParaRPr>
                    </a:p>
                  </a:txBody>
                  <a:tcPr marT="34283" marB="34283"/>
                </a:tc>
                <a:extLst>
                  <a:ext uri="{0D108BD9-81ED-4DB2-BD59-A6C34878D82A}">
                    <a16:rowId xmlns:a16="http://schemas.microsoft.com/office/drawing/2014/main" val="10008"/>
                  </a:ext>
                </a:extLst>
              </a:tr>
            </a:tbl>
          </a:graphicData>
        </a:graphic>
      </p:graphicFrame>
      <p:sp>
        <p:nvSpPr>
          <p:cNvPr id="60473" name="矩形 1"/>
          <p:cNvSpPr>
            <a:spLocks noChangeArrowheads="1"/>
          </p:cNvSpPr>
          <p:nvPr/>
        </p:nvSpPr>
        <p:spPr bwMode="auto">
          <a:xfrm>
            <a:off x="4694511" y="3853562"/>
            <a:ext cx="3417923"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r>
              <a:rPr lang="en-US" altLang="zh-CN" sz="1350">
                <a:ea typeface="MS PGothic" panose="020B0600070205080204" pitchFamily="34" charset="-128"/>
              </a:rPr>
              <a:t>1           2            3           4            5           6           7</a:t>
            </a:r>
            <a:endParaRPr lang="zh-CN" altLang="en-US" sz="1350"/>
          </a:p>
        </p:txBody>
      </p:sp>
    </p:spTree>
    <p:extLst>
      <p:ext uri="{BB962C8B-B14F-4D97-AF65-F5344CB8AC3E}">
        <p14:creationId xmlns:p14="http://schemas.microsoft.com/office/powerpoint/2010/main" val="253192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Ken Thompson (2)</a:t>
            </a:r>
            <a:endParaRPr lang="en-US"/>
          </a:p>
        </p:txBody>
      </p:sp>
      <p:sp>
        <p:nvSpPr>
          <p:cNvPr id="3" name="Content Placeholder 2"/>
          <p:cNvSpPr>
            <a:spLocks noGrp="1"/>
          </p:cNvSpPr>
          <p:nvPr>
            <p:ph idx="1"/>
          </p:nvPr>
        </p:nvSpPr>
        <p:spPr>
          <a:xfrm>
            <a:off x="457200" y="1333500"/>
            <a:ext cx="6491064" cy="3771636"/>
          </a:xfrm>
        </p:spPr>
        <p:txBody>
          <a:bodyPr>
            <a:normAutofit/>
          </a:bodyPr>
          <a:lstStyle/>
          <a:p>
            <a:r>
              <a:rPr lang="da-DK" dirty="0" err="1"/>
              <a:t>Creater</a:t>
            </a:r>
            <a:r>
              <a:rPr lang="da-DK" dirty="0"/>
              <a:t> of the systems </a:t>
            </a:r>
            <a:br>
              <a:rPr lang="da-DK" dirty="0"/>
            </a:br>
            <a:r>
              <a:rPr lang="da-DK" dirty="0" err="1"/>
              <a:t>programming</a:t>
            </a:r>
            <a:r>
              <a:rPr lang="da-DK" dirty="0"/>
              <a:t> </a:t>
            </a:r>
            <a:r>
              <a:rPr lang="da-DK" dirty="0" err="1"/>
              <a:t>language</a:t>
            </a:r>
            <a:r>
              <a:rPr lang="da-DK" dirty="0"/>
              <a:t> </a:t>
            </a:r>
            <a:r>
              <a:rPr lang="da-DK" b="1" dirty="0"/>
              <a:t>B</a:t>
            </a:r>
          </a:p>
          <a:p>
            <a:pPr lvl="1"/>
            <a:r>
              <a:rPr lang="da-DK" dirty="0"/>
              <a:t>a </a:t>
            </a:r>
            <a:r>
              <a:rPr lang="da-DK" dirty="0" err="1"/>
              <a:t>predecessor</a:t>
            </a:r>
            <a:r>
              <a:rPr lang="da-DK" dirty="0"/>
              <a:t> to the </a:t>
            </a:r>
            <a:r>
              <a:rPr lang="da-DK" b="1" dirty="0"/>
              <a:t>C</a:t>
            </a:r>
            <a:r>
              <a:rPr lang="da-DK" dirty="0"/>
              <a:t> </a:t>
            </a:r>
            <a:r>
              <a:rPr lang="da-DK" dirty="0" err="1"/>
              <a:t>language</a:t>
            </a:r>
            <a:endParaRPr lang="da-DK" dirty="0"/>
          </a:p>
          <a:p>
            <a:r>
              <a:rPr lang="da-DK" dirty="0"/>
              <a:t>1983 – Joint </a:t>
            </a:r>
            <a:r>
              <a:rPr lang="da-DK" dirty="0" err="1"/>
              <a:t>Turing</a:t>
            </a:r>
            <a:r>
              <a:rPr lang="da-DK" dirty="0"/>
              <a:t> Award with Dennis Ritchie for </a:t>
            </a:r>
            <a:r>
              <a:rPr lang="da-DK" dirty="0" err="1"/>
              <a:t>their</a:t>
            </a:r>
            <a:r>
              <a:rPr lang="da-DK" dirty="0"/>
              <a:t> </a:t>
            </a:r>
            <a:r>
              <a:rPr lang="da-DK" dirty="0" err="1"/>
              <a:t>work</a:t>
            </a:r>
            <a:r>
              <a:rPr lang="da-DK" dirty="0"/>
              <a:t> on UNIX </a:t>
            </a:r>
          </a:p>
          <a:p>
            <a:r>
              <a:rPr lang="da-DK" dirty="0"/>
              <a:t>1999 – National </a:t>
            </a:r>
            <a:r>
              <a:rPr lang="da-DK" dirty="0" err="1"/>
              <a:t>Medal</a:t>
            </a:r>
            <a:r>
              <a:rPr lang="da-DK" dirty="0"/>
              <a:t> of Technology </a:t>
            </a:r>
            <a:r>
              <a:rPr lang="da-DK" dirty="0" err="1"/>
              <a:t>awarded</a:t>
            </a:r>
            <a:r>
              <a:rPr lang="da-DK" dirty="0"/>
              <a:t> by Bill Clinton</a:t>
            </a:r>
            <a:endParaRPr lang="en-US" dirty="0"/>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724128" y="1297327"/>
            <a:ext cx="2924281" cy="8047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01434" y="2437454"/>
            <a:ext cx="1712218" cy="18820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48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pPr eaLnBrk="1" hangingPunct="1"/>
            <a:r>
              <a:rPr lang="en-US" altLang="zh-CN"/>
              <a:t>Best-effort Network</a:t>
            </a:r>
            <a:endParaRPr lang="zh-CN" altLang="en-US"/>
          </a:p>
        </p:txBody>
      </p:sp>
      <p:sp>
        <p:nvSpPr>
          <p:cNvPr id="20482" name="内容占位符 2"/>
          <p:cNvSpPr>
            <a:spLocks noGrp="1"/>
          </p:cNvSpPr>
          <p:nvPr>
            <p:ph idx="1"/>
          </p:nvPr>
        </p:nvSpPr>
        <p:spPr/>
        <p:txBody>
          <a:bodyPr>
            <a:normAutofit fontScale="77500" lnSpcReduction="20000"/>
          </a:bodyPr>
          <a:lstStyle/>
          <a:p>
            <a:pPr eaLnBrk="1" hangingPunct="1"/>
            <a:r>
              <a:rPr lang="en-US" altLang="zh-CN"/>
              <a:t>Best-effort network</a:t>
            </a:r>
          </a:p>
          <a:p>
            <a:pPr lvl="1" eaLnBrk="1" hangingPunct="1"/>
            <a:r>
              <a:rPr lang="en-US" altLang="zh-CN"/>
              <a:t>If it cannot dispatch, may discard a packet</a:t>
            </a:r>
          </a:p>
          <a:p>
            <a:pPr eaLnBrk="1" hangingPunct="1"/>
            <a:r>
              <a:rPr lang="en-US" altLang="zh-CN"/>
              <a:t>Guaranteed-delivery network</a:t>
            </a:r>
          </a:p>
          <a:p>
            <a:pPr lvl="1" eaLnBrk="1" hangingPunct="1"/>
            <a:r>
              <a:rPr lang="en-US" altLang="zh-CN"/>
              <a:t>Also called store-and-forward network, no discarding data</a:t>
            </a:r>
          </a:p>
          <a:p>
            <a:pPr lvl="1" eaLnBrk="1" hangingPunct="1"/>
            <a:r>
              <a:rPr lang="en-US" altLang="zh-CN"/>
              <a:t>Work with complete messages rather than packets</a:t>
            </a:r>
          </a:p>
          <a:p>
            <a:pPr lvl="1" eaLnBrk="1" hangingPunct="1"/>
            <a:r>
              <a:rPr lang="en-US" altLang="zh-CN"/>
              <a:t>Uses disk for buffering to handle peaks</a:t>
            </a:r>
          </a:p>
          <a:p>
            <a:pPr lvl="1" eaLnBrk="1" hangingPunct="1"/>
            <a:r>
              <a:rPr lang="en-US" altLang="zh-CN"/>
              <a:t>Tracks individual message to make sure none are lost</a:t>
            </a:r>
          </a:p>
          <a:p>
            <a:pPr eaLnBrk="1" hangingPunct="1"/>
            <a:r>
              <a:rPr lang="en-US" altLang="zh-CN"/>
              <a:t>In real world</a:t>
            </a:r>
          </a:p>
          <a:p>
            <a:pPr lvl="1" eaLnBrk="1" hangingPunct="1"/>
            <a:r>
              <a:rPr lang="en-US" altLang="zh-CN"/>
              <a:t>No absolute guarantee</a:t>
            </a:r>
          </a:p>
          <a:p>
            <a:pPr lvl="1" eaLnBrk="1" hangingPunct="1"/>
            <a:r>
              <a:rPr lang="en-US" altLang="zh-CN"/>
              <a:t>Guaranteed-delivery: higher layer; best-effort: lower layer</a:t>
            </a:r>
            <a:endParaRPr lang="zh-CN" altLang="en-US"/>
          </a:p>
        </p:txBody>
      </p:sp>
      <p:sp>
        <p:nvSpPr>
          <p:cNvPr id="2048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pPr eaLnBrk="0" hangingPunct="0"/>
            <a:fld id="{36DF18E2-9800-439D-8227-251663612495}" type="slidenum">
              <a:rPr kumimoji="0" lang="zh-CN" altLang="en-US" sz="1050">
                <a:ea typeface="Adobe 楷体 Std R" charset="-122"/>
              </a:rPr>
              <a:pPr eaLnBrk="0" hangingPunct="0"/>
              <a:t>50</a:t>
            </a:fld>
            <a:endParaRPr kumimoji="0" lang="en-US" altLang="zh-CN" sz="1050">
              <a:ea typeface="Adobe 楷体 Std R" charset="-122"/>
            </a:endParaRPr>
          </a:p>
        </p:txBody>
      </p:sp>
    </p:spTree>
    <p:extLst>
      <p:ext uri="{BB962C8B-B14F-4D97-AF65-F5344CB8AC3E}">
        <p14:creationId xmlns:p14="http://schemas.microsoft.com/office/powerpoint/2010/main" val="333226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Distributed Routing:</a:t>
            </a:r>
            <a:r>
              <a:rPr kumimoji="1" lang="zh-CN" altLang="en-US" dirty="0"/>
              <a:t> </a:t>
            </a:r>
            <a:r>
              <a:rPr kumimoji="1" lang="en-US" altLang="zh-CN" dirty="0"/>
              <a:t>3</a:t>
            </a:r>
            <a:r>
              <a:rPr kumimoji="1" lang="zh-CN" altLang="en-US" dirty="0"/>
              <a:t> </a:t>
            </a:r>
            <a:r>
              <a:rPr kumimoji="1" lang="en-US" altLang="zh-CN" dirty="0"/>
              <a:t>Steps</a:t>
            </a:r>
            <a:r>
              <a:rPr kumimoji="1" lang="zh-CN" altLang="en-US" dirty="0"/>
              <a:t> </a:t>
            </a:r>
            <a:r>
              <a:rPr kumimoji="1" lang="en-US" altLang="zh-CN" dirty="0"/>
              <a:t>in</a:t>
            </a:r>
            <a:r>
              <a:rPr kumimoji="1" lang="zh-CN" altLang="en-US" dirty="0"/>
              <a:t> </a:t>
            </a:r>
            <a:r>
              <a:rPr kumimoji="1" lang="en-US" altLang="zh-CN" dirty="0"/>
              <a:t>General </a:t>
            </a:r>
            <a:endParaRPr kumimoji="1" lang="zh-CN" altLang="en-US" dirty="0"/>
          </a:p>
        </p:txBody>
      </p:sp>
      <p:sp>
        <p:nvSpPr>
          <p:cNvPr id="3" name="内容占位符 2"/>
          <p:cNvSpPr>
            <a:spLocks noGrp="1"/>
          </p:cNvSpPr>
          <p:nvPr>
            <p:ph idx="1"/>
          </p:nvPr>
        </p:nvSpPr>
        <p:spPr>
          <a:xfrm>
            <a:off x="457200" y="1333501"/>
            <a:ext cx="6315044" cy="3771636"/>
          </a:xfrm>
        </p:spPr>
        <p:txBody>
          <a:bodyPr>
            <a:noAutofit/>
          </a:bodyPr>
          <a:lstStyle/>
          <a:p>
            <a:pPr marL="514350" indent="-514350">
              <a:buFont typeface="+mj-lt"/>
              <a:buAutoNum type="arabicPeriod"/>
            </a:pPr>
            <a:r>
              <a:rPr kumimoji="1" lang="en-US" altLang="zh-CN" sz="2800" dirty="0"/>
              <a:t>Nodes learn about their neighbors via the </a:t>
            </a:r>
            <a:r>
              <a:rPr kumimoji="1" lang="en-US" altLang="zh-CN" sz="2800" i="1" dirty="0">
                <a:solidFill>
                  <a:schemeClr val="accent2"/>
                </a:solidFill>
              </a:rPr>
              <a:t>HELLO</a:t>
            </a:r>
            <a:r>
              <a:rPr kumimoji="1" lang="en-US" altLang="zh-CN" sz="2800" dirty="0">
                <a:solidFill>
                  <a:schemeClr val="accent2"/>
                </a:solidFill>
              </a:rPr>
              <a:t> </a:t>
            </a:r>
            <a:r>
              <a:rPr kumimoji="1" lang="en-US" altLang="zh-CN" sz="2800" dirty="0"/>
              <a:t>protocol </a:t>
            </a:r>
            <a:endParaRPr kumimoji="1" lang="zh-CN" altLang="en-US" sz="2800" dirty="0"/>
          </a:p>
          <a:p>
            <a:pPr marL="514350" indent="-514350">
              <a:buFont typeface="+mj-lt"/>
              <a:buAutoNum type="arabicPeriod"/>
            </a:pPr>
            <a:r>
              <a:rPr kumimoji="1" lang="en-US" altLang="zh-CN" sz="2800" dirty="0"/>
              <a:t>Nodes learn about other reachable nodes via </a:t>
            </a:r>
            <a:r>
              <a:rPr kumimoji="1" lang="en-US" altLang="zh-CN" sz="2800" i="1" dirty="0">
                <a:solidFill>
                  <a:schemeClr val="accent2"/>
                </a:solidFill>
              </a:rPr>
              <a:t>advertisements </a:t>
            </a:r>
            <a:endParaRPr kumimoji="1" lang="zh-CN" altLang="en-US" sz="2800" i="1" dirty="0">
              <a:solidFill>
                <a:schemeClr val="accent2"/>
              </a:solidFill>
            </a:endParaRPr>
          </a:p>
          <a:p>
            <a:pPr marL="514350" indent="-514350">
              <a:buFont typeface="+mj-lt"/>
              <a:buAutoNum type="arabicPeriod"/>
            </a:pPr>
            <a:r>
              <a:rPr kumimoji="1" lang="en-US" altLang="zh-CN" sz="2800" dirty="0"/>
              <a:t>Nodes determine the </a:t>
            </a:r>
            <a:r>
              <a:rPr kumimoji="1" lang="en-US" altLang="zh-CN" sz="2800" b="1" dirty="0"/>
              <a:t>minimum-cost</a:t>
            </a:r>
            <a:r>
              <a:rPr kumimoji="1" lang="en-US" altLang="zh-CN" sz="2800" dirty="0"/>
              <a:t> routes (of the routes they know about) </a:t>
            </a:r>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4248" y="1057300"/>
            <a:ext cx="2099320" cy="1371177"/>
          </a:xfrm>
          <a:prstGeom prst="rect">
            <a:avLst/>
          </a:prstGeom>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2244" y="2497460"/>
            <a:ext cx="2156619" cy="1444165"/>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4013633"/>
            <a:ext cx="2041300" cy="1370317"/>
          </a:xfrm>
          <a:prstGeom prst="rect">
            <a:avLst/>
          </a:prstGeom>
        </p:spPr>
      </p:pic>
    </p:spTree>
    <p:extLst>
      <p:ext uri="{BB962C8B-B14F-4D97-AF65-F5344CB8AC3E}">
        <p14:creationId xmlns:p14="http://schemas.microsoft.com/office/powerpoint/2010/main" val="27481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altLang="zh-CN">
                <a:ea typeface="MS PGothic" panose="020B0600070205080204" pitchFamily="34" charset="-128"/>
              </a:rPr>
              <a:t>Path Vector Exchange</a:t>
            </a:r>
          </a:p>
        </p:txBody>
      </p:sp>
      <p:sp>
        <p:nvSpPr>
          <p:cNvPr id="2355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pPr eaLnBrk="0" hangingPunct="0"/>
            <a:fld id="{493028FE-E219-44F4-8968-01544793B805}" type="slidenum">
              <a:rPr kumimoji="0" lang="zh-CN" altLang="en-US" sz="1050">
                <a:ea typeface="Adobe 楷体 Std R" charset="-122"/>
              </a:rPr>
              <a:pPr eaLnBrk="0" hangingPunct="0"/>
              <a:t>52</a:t>
            </a:fld>
            <a:endParaRPr kumimoji="0" lang="en-US" altLang="zh-CN" sz="1050">
              <a:ea typeface="Adobe 楷体 Std R" charset="-122"/>
            </a:endParaRPr>
          </a:p>
        </p:txBody>
      </p:sp>
      <p:pic>
        <p:nvPicPr>
          <p:cNvPr id="23555"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4135" y="1507331"/>
            <a:ext cx="4533900" cy="268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8591" y="2516981"/>
            <a:ext cx="273724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68591" y="1340644"/>
            <a:ext cx="25717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Content Placeholder 2"/>
          <p:cNvSpPr>
            <a:spLocks noGrp="1"/>
          </p:cNvSpPr>
          <p:nvPr>
            <p:ph idx="1"/>
          </p:nvPr>
        </p:nvSpPr>
        <p:spPr>
          <a:xfrm>
            <a:off x="682228" y="4286250"/>
            <a:ext cx="8080772" cy="914400"/>
          </a:xfrm>
        </p:spPr>
        <p:txBody>
          <a:bodyPr/>
          <a:lstStyle/>
          <a:p>
            <a:pPr eaLnBrk="1" hangingPunct="1"/>
            <a:r>
              <a:rPr lang="en-US" altLang="zh-CN">
                <a:ea typeface="MS PGothic" panose="020B0600070205080204" pitchFamily="34" charset="-128"/>
              </a:rPr>
              <a:t>Need coordination to ensure no loop</a:t>
            </a:r>
          </a:p>
        </p:txBody>
      </p:sp>
      <p:sp>
        <p:nvSpPr>
          <p:cNvPr id="2" name="TextBox 1"/>
          <p:cNvSpPr txBox="1"/>
          <p:nvPr/>
        </p:nvSpPr>
        <p:spPr>
          <a:xfrm>
            <a:off x="7087791" y="1112044"/>
            <a:ext cx="547688" cy="300082"/>
          </a:xfrm>
          <a:prstGeom prst="rect">
            <a:avLst/>
          </a:prstGeom>
          <a:noFill/>
        </p:spPr>
        <p:txBody>
          <a:bodyPr>
            <a:spAutoFit/>
          </a:bodyPr>
          <a:lstStyle/>
          <a:p>
            <a:pPr>
              <a:defRPr/>
            </a:pPr>
            <a:r>
              <a:rPr lang="en-US" sz="1350" dirty="0">
                <a:ea typeface="宋体" charset="0"/>
                <a:cs typeface="宋体" charset="0"/>
              </a:rPr>
              <a:t>A</a:t>
            </a:r>
          </a:p>
        </p:txBody>
      </p:sp>
      <p:sp>
        <p:nvSpPr>
          <p:cNvPr id="9" name="TextBox 8"/>
          <p:cNvSpPr txBox="1"/>
          <p:nvPr/>
        </p:nvSpPr>
        <p:spPr>
          <a:xfrm>
            <a:off x="7087791" y="2255044"/>
            <a:ext cx="547688" cy="300082"/>
          </a:xfrm>
          <a:prstGeom prst="rect">
            <a:avLst/>
          </a:prstGeom>
          <a:noFill/>
        </p:spPr>
        <p:txBody>
          <a:bodyPr>
            <a:spAutoFit/>
          </a:bodyPr>
          <a:lstStyle/>
          <a:p>
            <a:pPr>
              <a:defRPr/>
            </a:pPr>
            <a:r>
              <a:rPr lang="en-US" sz="1350" dirty="0">
                <a:ea typeface="宋体" charset="0"/>
                <a:cs typeface="宋体" charset="0"/>
              </a:rPr>
              <a:t>G</a:t>
            </a:r>
          </a:p>
        </p:txBody>
      </p:sp>
    </p:spTree>
    <p:extLst>
      <p:ext uri="{BB962C8B-B14F-4D97-AF65-F5344CB8AC3E}">
        <p14:creationId xmlns:p14="http://schemas.microsoft.com/office/powerpoint/2010/main" val="3171517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normAutofit/>
          </a:bodyPr>
          <a:lstStyle/>
          <a:p>
            <a:r>
              <a:rPr lang="en-US" altLang="zh-CN" dirty="0"/>
              <a:t>Assurance of End-to-end Protocol</a:t>
            </a:r>
          </a:p>
        </p:txBody>
      </p:sp>
      <p:sp>
        <p:nvSpPr>
          <p:cNvPr id="72706" name="Content Placeholder 2"/>
          <p:cNvSpPr>
            <a:spLocks noGrp="1"/>
          </p:cNvSpPr>
          <p:nvPr>
            <p:ph idx="1"/>
          </p:nvPr>
        </p:nvSpPr>
        <p:spPr/>
        <p:txBody>
          <a:bodyPr>
            <a:normAutofit fontScale="92500" lnSpcReduction="20000"/>
          </a:bodyPr>
          <a:lstStyle/>
          <a:p>
            <a:pPr marL="401193" indent="-401193">
              <a:buFont typeface="Calibri Light" charset="0"/>
              <a:buAutoNum type="arabicPeriod"/>
            </a:pPr>
            <a:r>
              <a:rPr lang="en-US" altLang="zh-CN" dirty="0">
                <a:ea typeface="ＭＳ Ｐゴシック" charset="0"/>
              </a:rPr>
              <a:t>Assurance of at-least-once delivery</a:t>
            </a:r>
          </a:p>
          <a:p>
            <a:pPr marL="401193" indent="-401193">
              <a:buFont typeface="Calibri Light" charset="0"/>
              <a:buAutoNum type="arabicPeriod"/>
            </a:pPr>
            <a:r>
              <a:rPr lang="en-US" altLang="zh-CN" dirty="0">
                <a:ea typeface="ＭＳ Ｐゴシック" charset="0"/>
              </a:rPr>
              <a:t>Assurance of at-most-once delivery</a:t>
            </a:r>
          </a:p>
          <a:p>
            <a:pPr marL="401193" indent="-401193">
              <a:buFont typeface="Calibri Light" charset="0"/>
              <a:buAutoNum type="arabicPeriod"/>
            </a:pPr>
            <a:r>
              <a:rPr lang="en-US" altLang="zh-CN" dirty="0">
                <a:ea typeface="ＭＳ Ｐゴシック" charset="0"/>
              </a:rPr>
              <a:t>Assurance of data integrity</a:t>
            </a:r>
          </a:p>
          <a:p>
            <a:pPr marL="401193" indent="-401193">
              <a:buFont typeface="Calibri Light" charset="0"/>
              <a:buAutoNum type="arabicPeriod"/>
            </a:pPr>
            <a:r>
              <a:rPr lang="en-US" altLang="zh-CN" dirty="0">
                <a:ea typeface="ＭＳ Ｐゴシック" charset="0"/>
              </a:rPr>
              <a:t>Assurance of stream order &amp; closing of connections</a:t>
            </a:r>
          </a:p>
          <a:p>
            <a:pPr marL="401193" indent="-401193">
              <a:buFont typeface="Calibri Light" charset="0"/>
              <a:buAutoNum type="arabicPeriod"/>
            </a:pPr>
            <a:r>
              <a:rPr lang="en-US" altLang="zh-CN" dirty="0">
                <a:ea typeface="ＭＳ Ｐゴシック" charset="0"/>
              </a:rPr>
              <a:t>Assurance of jitter control</a:t>
            </a:r>
          </a:p>
          <a:p>
            <a:pPr marL="401193" indent="-401193">
              <a:buFont typeface="Calibri Light" charset="0"/>
              <a:buAutoNum type="arabicPeriod"/>
            </a:pPr>
            <a:r>
              <a:rPr lang="en-US" altLang="zh-CN" dirty="0">
                <a:ea typeface="ＭＳ Ｐゴシック" charset="0"/>
              </a:rPr>
              <a:t>Assurance of authenticity and privacy</a:t>
            </a:r>
          </a:p>
          <a:p>
            <a:pPr marL="401193" indent="-401193">
              <a:buFont typeface="Calibri Light" charset="0"/>
              <a:buAutoNum type="arabicPeriod"/>
            </a:pPr>
            <a:r>
              <a:rPr lang="en-US" altLang="zh-CN" dirty="0">
                <a:ea typeface="ＭＳ Ｐゴシック" charset="0"/>
              </a:rPr>
              <a:t>Assurance of end-to-end performance</a:t>
            </a:r>
          </a:p>
        </p:txBody>
      </p:sp>
      <p:sp>
        <p:nvSpPr>
          <p:cNvPr id="7270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900">
                <a:solidFill>
                  <a:schemeClr val="tx1"/>
                </a:solidFill>
                <a:latin typeface="Calibri" charset="0"/>
                <a:ea typeface="宋体" charset="0"/>
                <a:cs typeface="宋体" charset="0"/>
              </a:defRPr>
            </a:lvl1pPr>
            <a:lvl2pPr marL="579501" indent="-222885">
              <a:defRPr sz="1900">
                <a:solidFill>
                  <a:schemeClr val="tx1"/>
                </a:solidFill>
                <a:latin typeface="Calibri" charset="0"/>
                <a:ea typeface="宋体" charset="0"/>
              </a:defRPr>
            </a:lvl2pPr>
            <a:lvl3pPr marL="891540" indent="-178308">
              <a:defRPr sz="1900">
                <a:solidFill>
                  <a:schemeClr val="tx1"/>
                </a:solidFill>
                <a:latin typeface="Calibri" charset="0"/>
                <a:ea typeface="宋体" charset="0"/>
              </a:defRPr>
            </a:lvl3pPr>
            <a:lvl4pPr marL="1248156" indent="-178308">
              <a:defRPr sz="1900">
                <a:solidFill>
                  <a:schemeClr val="tx1"/>
                </a:solidFill>
                <a:latin typeface="Calibri" charset="0"/>
                <a:ea typeface="宋体" charset="0"/>
              </a:defRPr>
            </a:lvl4pPr>
            <a:lvl5pPr marL="1604772" indent="-178308">
              <a:defRPr sz="1900">
                <a:solidFill>
                  <a:schemeClr val="tx1"/>
                </a:solidFill>
                <a:latin typeface="Calibri" charset="0"/>
                <a:ea typeface="宋体" charset="0"/>
              </a:defRPr>
            </a:lvl5pPr>
            <a:lvl6pPr marL="1961388" indent="-178308" eaLnBrk="0" fontAlgn="base" hangingPunct="0">
              <a:spcBef>
                <a:spcPct val="0"/>
              </a:spcBef>
              <a:spcAft>
                <a:spcPct val="0"/>
              </a:spcAft>
              <a:defRPr sz="1900">
                <a:solidFill>
                  <a:schemeClr val="tx1"/>
                </a:solidFill>
                <a:latin typeface="Calibri" charset="0"/>
                <a:ea typeface="宋体" charset="0"/>
              </a:defRPr>
            </a:lvl6pPr>
            <a:lvl7pPr marL="2318004" indent="-178308" eaLnBrk="0" fontAlgn="base" hangingPunct="0">
              <a:spcBef>
                <a:spcPct val="0"/>
              </a:spcBef>
              <a:spcAft>
                <a:spcPct val="0"/>
              </a:spcAft>
              <a:defRPr sz="1900">
                <a:solidFill>
                  <a:schemeClr val="tx1"/>
                </a:solidFill>
                <a:latin typeface="Calibri" charset="0"/>
                <a:ea typeface="宋体" charset="0"/>
              </a:defRPr>
            </a:lvl7pPr>
            <a:lvl8pPr marL="2674620" indent="-178308" eaLnBrk="0" fontAlgn="base" hangingPunct="0">
              <a:spcBef>
                <a:spcPct val="0"/>
              </a:spcBef>
              <a:spcAft>
                <a:spcPct val="0"/>
              </a:spcAft>
              <a:defRPr sz="1900">
                <a:solidFill>
                  <a:schemeClr val="tx1"/>
                </a:solidFill>
                <a:latin typeface="Calibri" charset="0"/>
                <a:ea typeface="宋体" charset="0"/>
              </a:defRPr>
            </a:lvl8pPr>
            <a:lvl9pPr marL="3031236" indent="-178308" eaLnBrk="0" fontAlgn="base" hangingPunct="0">
              <a:spcBef>
                <a:spcPct val="0"/>
              </a:spcBef>
              <a:spcAft>
                <a:spcPct val="0"/>
              </a:spcAft>
              <a:defRPr sz="1900">
                <a:solidFill>
                  <a:schemeClr val="tx1"/>
                </a:solidFill>
                <a:latin typeface="Calibri" charset="0"/>
                <a:ea typeface="宋体" charset="0"/>
              </a:defRPr>
            </a:lvl9pPr>
          </a:lstStyle>
          <a:p>
            <a:pPr eaLnBrk="0" hangingPunct="0"/>
            <a:fld id="{A568D40D-2CE8-5D4B-BA04-8BB42106E26D}" type="slidenum">
              <a:rPr lang="zh-CN" altLang="en-US" sz="1100">
                <a:ea typeface="Adobe 楷体 Std R" charset="0"/>
                <a:cs typeface="Adobe 楷体 Std R" charset="0"/>
              </a:rPr>
              <a:pPr eaLnBrk="0" hangingPunct="0"/>
              <a:t>53</a:t>
            </a:fld>
            <a:endParaRPr lang="en-US" altLang="zh-CN" sz="1100">
              <a:ea typeface="Adobe 楷体 Std R" charset="0"/>
              <a:cs typeface="Adobe 楷体 Std R" charset="0"/>
            </a:endParaRPr>
          </a:p>
        </p:txBody>
      </p:sp>
    </p:spTree>
    <p:extLst>
      <p:ext uri="{BB962C8B-B14F-4D97-AF65-F5344CB8AC3E}">
        <p14:creationId xmlns:p14="http://schemas.microsoft.com/office/powerpoint/2010/main" val="3865047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pPr eaLnBrk="1" hangingPunct="1"/>
            <a:r>
              <a:rPr lang="en-US" altLang="zh-CN" dirty="0">
                <a:ea typeface="MS PGothic" panose="020B0600070205080204" pitchFamily="34" charset="-128"/>
              </a:rPr>
              <a:t>Fixed Timer is </a:t>
            </a:r>
            <a:r>
              <a:rPr lang="en-US" altLang="zh-CN" dirty="0">
                <a:solidFill>
                  <a:schemeClr val="accent2"/>
                </a:solidFill>
                <a:ea typeface="MS PGothic" panose="020B0600070205080204" pitchFamily="34" charset="-128"/>
              </a:rPr>
              <a:t>Evil</a:t>
            </a:r>
            <a:endParaRPr lang="zh-CN" altLang="en-US" dirty="0">
              <a:solidFill>
                <a:schemeClr val="accent2"/>
              </a:solidFill>
              <a:ea typeface="MS PGothic" panose="020B0600070205080204" pitchFamily="34" charset="-128"/>
            </a:endParaRPr>
          </a:p>
        </p:txBody>
      </p:sp>
      <p:sp>
        <p:nvSpPr>
          <p:cNvPr id="43010" name="内容占位符 2"/>
          <p:cNvSpPr>
            <a:spLocks noGrp="1"/>
          </p:cNvSpPr>
          <p:nvPr>
            <p:ph idx="1"/>
          </p:nvPr>
        </p:nvSpPr>
        <p:spPr/>
        <p:txBody>
          <a:bodyPr/>
          <a:lstStyle/>
          <a:p>
            <a:pPr eaLnBrk="1" hangingPunct="1"/>
            <a:r>
              <a:rPr lang="en-US" altLang="zh-CN" dirty="0">
                <a:ea typeface="MS PGothic" panose="020B0600070205080204" pitchFamily="34" charset="-128"/>
              </a:rPr>
              <a:t>Fixed timers lead to congestion collapse in NFS</a:t>
            </a:r>
          </a:p>
          <a:p>
            <a:pPr eaLnBrk="1" hangingPunct="1"/>
            <a:r>
              <a:rPr lang="en-US" altLang="zh-CN" dirty="0">
                <a:ea typeface="MS PGothic" panose="020B0600070205080204" pitchFamily="34" charset="-128"/>
              </a:rPr>
              <a:t>Emergent phase synchronization of periodic protocols</a:t>
            </a:r>
          </a:p>
          <a:p>
            <a:pPr eaLnBrk="1" hangingPunct="1"/>
            <a:r>
              <a:rPr lang="en-US" altLang="zh-CN" dirty="0">
                <a:ea typeface="MS PGothic" panose="020B0600070205080204" pitchFamily="34" charset="-128"/>
              </a:rPr>
              <a:t>Wisconsin time server meltdown</a:t>
            </a:r>
            <a:endParaRPr lang="zh-CN" altLang="en-US" dirty="0">
              <a:ea typeface="MS PGothic" panose="020B0600070205080204" pitchFamily="34" charset="-128"/>
            </a:endParaRPr>
          </a:p>
        </p:txBody>
      </p:sp>
      <p:sp>
        <p:nvSpPr>
          <p:cNvPr id="43011" name="灯片编号占位符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800">
                <a:solidFill>
                  <a:schemeClr val="tx1"/>
                </a:solidFill>
                <a:latin typeface="Calibri" panose="020F0502020204030204" pitchFamily="34" charset="0"/>
                <a:ea typeface="宋体" panose="02010600030101010101" pitchFamily="2" charset="-122"/>
              </a:defRPr>
            </a:lvl1pPr>
            <a:lvl2pPr marL="557213" indent="-214313">
              <a:defRPr sz="1800">
                <a:solidFill>
                  <a:schemeClr val="tx1"/>
                </a:solidFill>
                <a:latin typeface="Calibri" panose="020F0502020204030204" pitchFamily="34" charset="0"/>
                <a:ea typeface="宋体" panose="02010600030101010101" pitchFamily="2" charset="-122"/>
              </a:defRPr>
            </a:lvl2pPr>
            <a:lvl3pPr marL="857250" indent="-171450">
              <a:defRPr sz="1800">
                <a:solidFill>
                  <a:schemeClr val="tx1"/>
                </a:solidFill>
                <a:latin typeface="Calibri" panose="020F0502020204030204" pitchFamily="34" charset="0"/>
                <a:ea typeface="宋体" panose="02010600030101010101" pitchFamily="2" charset="-122"/>
              </a:defRPr>
            </a:lvl3pPr>
            <a:lvl4pPr marL="1200150" indent="-171450">
              <a:defRPr sz="1800">
                <a:solidFill>
                  <a:schemeClr val="tx1"/>
                </a:solidFill>
                <a:latin typeface="Calibri" panose="020F0502020204030204" pitchFamily="34" charset="0"/>
                <a:ea typeface="宋体" panose="02010600030101010101" pitchFamily="2" charset="-122"/>
              </a:defRPr>
            </a:lvl4pPr>
            <a:lvl5pPr marL="1543050" indent="-171450">
              <a:defRPr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sz="1800">
                <a:solidFill>
                  <a:schemeClr val="tx1"/>
                </a:solidFill>
                <a:latin typeface="Calibri" panose="020F0502020204030204" pitchFamily="34" charset="0"/>
                <a:ea typeface="宋体" panose="02010600030101010101" pitchFamily="2" charset="-122"/>
              </a:defRPr>
            </a:lvl9pPr>
          </a:lstStyle>
          <a:p>
            <a:pPr eaLnBrk="0" hangingPunct="0"/>
            <a:fld id="{9E069897-41D2-46AD-8269-65EEC7CE9692}" type="slidenum">
              <a:rPr lang="zh-CN" altLang="en-US" sz="1050">
                <a:ea typeface="Adobe 楷体 Std R" charset="-122"/>
              </a:rPr>
              <a:pPr eaLnBrk="0" hangingPunct="0"/>
              <a:t>54</a:t>
            </a:fld>
            <a:endParaRPr lang="en-US" altLang="zh-CN" sz="1050">
              <a:ea typeface="Adobe 楷体 Std R" charset="-122"/>
            </a:endParaRPr>
          </a:p>
        </p:txBody>
      </p:sp>
    </p:spTree>
    <p:extLst>
      <p:ext uri="{BB962C8B-B14F-4D97-AF65-F5344CB8AC3E}">
        <p14:creationId xmlns:p14="http://schemas.microsoft.com/office/powerpoint/2010/main" val="2644294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zh-CN"/>
              <a:t>Sliding Window</a:t>
            </a:r>
          </a:p>
        </p:txBody>
      </p:sp>
      <p:sp>
        <p:nvSpPr>
          <p:cNvPr id="25602" name="Content Placeholder 2"/>
          <p:cNvSpPr>
            <a:spLocks noGrp="1"/>
          </p:cNvSpPr>
          <p:nvPr>
            <p:ph idx="1"/>
          </p:nvPr>
        </p:nvSpPr>
        <p:spPr>
          <a:xfrm>
            <a:off x="4025504" y="1615678"/>
            <a:ext cx="4572000" cy="3643313"/>
          </a:xfrm>
        </p:spPr>
        <p:txBody>
          <a:bodyPr>
            <a:normAutofit fontScale="70000" lnSpcReduction="20000"/>
          </a:bodyPr>
          <a:lstStyle/>
          <a:p>
            <a:r>
              <a:rPr lang="en-US" altLang="zh-CN"/>
              <a:t>Sender advances the window by 1 for each in-sequence ACK it receives</a:t>
            </a:r>
          </a:p>
          <a:p>
            <a:r>
              <a:rPr lang="en-US" altLang="zh-CN"/>
              <a:t>- Reduces idle periods</a:t>
            </a:r>
          </a:p>
          <a:p>
            <a:r>
              <a:rPr lang="en-US" altLang="zh-CN"/>
              <a:t>- Pipelining idea</a:t>
            </a:r>
          </a:p>
          <a:p>
            <a:pPr lvl="1"/>
            <a:endParaRPr lang="en-US" altLang="zh-CN"/>
          </a:p>
          <a:p>
            <a:r>
              <a:rPr lang="en-US" altLang="zh-CN"/>
              <a:t>But what</a:t>
            </a:r>
            <a:r>
              <a:rPr lang="en-US" altLang="en-US">
                <a:ea typeface="宋体" panose="02010600030101010101" pitchFamily="2" charset="-122"/>
              </a:rPr>
              <a:t>’</a:t>
            </a:r>
            <a:r>
              <a:rPr lang="en-US" altLang="zh-CN"/>
              <a:t>s the correct value for the window?</a:t>
            </a:r>
          </a:p>
          <a:p>
            <a:r>
              <a:rPr lang="en-US" altLang="zh-CN"/>
              <a:t>- We</a:t>
            </a:r>
            <a:r>
              <a:rPr lang="en-US" altLang="en-US">
                <a:ea typeface="宋体" panose="02010600030101010101" pitchFamily="2" charset="-122"/>
              </a:rPr>
              <a:t>’</a:t>
            </a:r>
            <a:r>
              <a:rPr lang="en-US" altLang="zh-CN"/>
              <a:t>ll revisit this question</a:t>
            </a:r>
          </a:p>
          <a:p>
            <a:r>
              <a:rPr lang="en-US" altLang="zh-CN"/>
              <a:t>- First, we need to understand windows</a:t>
            </a:r>
          </a:p>
        </p:txBody>
      </p:sp>
      <p:sp>
        <p:nvSpPr>
          <p:cNvPr id="256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fld id="{D100A613-92DF-4766-A26F-FEF499871EFE}" type="slidenum">
              <a:rPr kumimoji="0" lang="zh-CN" altLang="en-US" sz="900">
                <a:solidFill>
                  <a:srgbClr val="898989"/>
                </a:solidFill>
              </a:rPr>
              <a:pPr/>
              <a:t>55</a:t>
            </a:fld>
            <a:endParaRPr kumimoji="0" lang="zh-CN" altLang="en-US" sz="900">
              <a:solidFill>
                <a:srgbClr val="898989"/>
              </a:solidFill>
            </a:endParaRPr>
          </a:p>
        </p:txBody>
      </p:sp>
      <p:pic>
        <p:nvPicPr>
          <p:cNvPr id="2560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6726" y="1513285"/>
            <a:ext cx="3183731" cy="354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273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zh-CN">
                <a:ea typeface="MS PGothic" panose="020B0600070205080204" pitchFamily="34" charset="-128"/>
              </a:rPr>
              <a:t>Sliding Window Size</a:t>
            </a:r>
          </a:p>
        </p:txBody>
      </p:sp>
      <p:sp>
        <p:nvSpPr>
          <p:cNvPr id="26626" name="Content Placeholder 2"/>
          <p:cNvSpPr>
            <a:spLocks noGrp="1"/>
          </p:cNvSpPr>
          <p:nvPr>
            <p:ph idx="1"/>
          </p:nvPr>
        </p:nvSpPr>
        <p:spPr/>
        <p:txBody>
          <a:bodyPr>
            <a:normAutofit fontScale="77500" lnSpcReduction="20000"/>
          </a:bodyPr>
          <a:lstStyle/>
          <a:p>
            <a:pPr marL="0" indent="0" algn="ctr">
              <a:buNone/>
            </a:pPr>
            <a:r>
              <a:rPr lang="en-US" altLang="zh-CN" i="1">
                <a:solidFill>
                  <a:srgbClr val="800000"/>
                </a:solidFill>
                <a:ea typeface="MS PGothic" panose="020B0600070205080204" pitchFamily="34" charset="-128"/>
              </a:rPr>
              <a:t>window size ≥ round-trip time × bottleneck data rate</a:t>
            </a:r>
          </a:p>
          <a:p>
            <a:pPr marL="0" indent="0"/>
            <a:endParaRPr lang="en-US" altLang="zh-CN">
              <a:ea typeface="MS PGothic" panose="020B0600070205080204" pitchFamily="34" charset="-128"/>
            </a:endParaRPr>
          </a:p>
          <a:p>
            <a:pPr marL="0" indent="0"/>
            <a:r>
              <a:rPr lang="en-US" altLang="zh-CN">
                <a:ea typeface="MS PGothic" panose="020B0600070205080204" pitchFamily="34" charset="-128"/>
              </a:rPr>
              <a:t>Sliding window with one segment in size</a:t>
            </a:r>
          </a:p>
          <a:p>
            <a:pPr lvl="1"/>
            <a:r>
              <a:rPr lang="en-US" altLang="zh-CN">
                <a:ea typeface="MS PGothic" panose="020B0600070205080204" pitchFamily="34" charset="-128"/>
              </a:rPr>
              <a:t>Data rate is window size / RTT</a:t>
            </a:r>
          </a:p>
          <a:p>
            <a:pPr marL="0" indent="0"/>
            <a:r>
              <a:rPr lang="en-US" altLang="zh-CN">
                <a:ea typeface="MS PGothic" panose="020B0600070205080204" pitchFamily="34" charset="-128"/>
              </a:rPr>
              <a:t>Enlarge window size to bottleneck data rate</a:t>
            </a:r>
          </a:p>
          <a:p>
            <a:pPr lvl="1"/>
            <a:r>
              <a:rPr lang="en-US" altLang="zh-CN">
                <a:ea typeface="MS PGothic" panose="020B0600070205080204" pitchFamily="34" charset="-128"/>
              </a:rPr>
              <a:t>Data rate is window size / RTT</a:t>
            </a:r>
          </a:p>
          <a:p>
            <a:pPr marL="0" indent="0"/>
            <a:r>
              <a:rPr lang="en-US" altLang="zh-CN">
                <a:ea typeface="MS PGothic" panose="020B0600070205080204" pitchFamily="34" charset="-128"/>
              </a:rPr>
              <a:t>Enlarge window size further</a:t>
            </a:r>
          </a:p>
          <a:p>
            <a:pPr lvl="1"/>
            <a:r>
              <a:rPr lang="en-US" altLang="zh-CN">
                <a:ea typeface="MS PGothic" panose="020B0600070205080204" pitchFamily="34" charset="-128"/>
              </a:rPr>
              <a:t>Data rate is still bottleneck</a:t>
            </a:r>
          </a:p>
          <a:p>
            <a:pPr lvl="1"/>
            <a:r>
              <a:rPr lang="en-US" altLang="zh-CN">
                <a:ea typeface="MS PGothic" panose="020B0600070205080204" pitchFamily="34" charset="-128"/>
              </a:rPr>
              <a:t>Larger window makes no sense</a:t>
            </a:r>
          </a:p>
          <a:p>
            <a:pPr lvl="1">
              <a:buFontTx/>
              <a:buNone/>
            </a:pPr>
            <a:endParaRPr lang="en-US" altLang="zh-CN">
              <a:ea typeface="MS PGothic" panose="020B0600070205080204" pitchFamily="34" charset="-128"/>
            </a:endParaRPr>
          </a:p>
        </p:txBody>
      </p:sp>
      <p:sp>
        <p:nvSpPr>
          <p:cNvPr id="2662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pPr eaLnBrk="0" hangingPunct="0"/>
            <a:fld id="{5598A6FA-8526-4F49-BC5B-8E3B72963B2E}" type="slidenum">
              <a:rPr kumimoji="0" lang="zh-CN" altLang="en-US" sz="1050">
                <a:ea typeface="Adobe 楷体 Std R" charset="-122"/>
              </a:rPr>
              <a:pPr eaLnBrk="0" hangingPunct="0"/>
              <a:t>56</a:t>
            </a:fld>
            <a:endParaRPr kumimoji="0" lang="en-US" altLang="zh-CN" sz="1050">
              <a:ea typeface="Adobe 楷体 Std R" charset="-122"/>
            </a:endParaRPr>
          </a:p>
        </p:txBody>
      </p:sp>
      <p:sp>
        <p:nvSpPr>
          <p:cNvPr id="26628" name="矩形 1"/>
          <p:cNvSpPr>
            <a:spLocks noChangeArrowheads="1"/>
          </p:cNvSpPr>
          <p:nvPr/>
        </p:nvSpPr>
        <p:spPr bwMode="auto">
          <a:xfrm>
            <a:off x="5892404" y="2408635"/>
            <a:ext cx="2772965" cy="20313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800">
                <a:ea typeface="MS PGothic" panose="020B0600070205080204" pitchFamily="34" charset="-128"/>
              </a:rPr>
              <a:t>- Receive 500 KBps</a:t>
            </a:r>
          </a:p>
          <a:p>
            <a:r>
              <a:rPr kumimoji="0" lang="en-US" altLang="zh-CN" sz="1800">
                <a:ea typeface="MS PGothic" panose="020B0600070205080204" pitchFamily="34" charset="-128"/>
              </a:rPr>
              <a:t>- Sender 1 MBps</a:t>
            </a:r>
          </a:p>
          <a:p>
            <a:r>
              <a:rPr kumimoji="0" lang="en-US" altLang="zh-CN" sz="1800">
                <a:ea typeface="MS PGothic" panose="020B0600070205080204" pitchFamily="34" charset="-128"/>
              </a:rPr>
              <a:t>- RTT 70ms</a:t>
            </a:r>
          </a:p>
          <a:p>
            <a:r>
              <a:rPr kumimoji="0" lang="en-US" altLang="zh-CN" sz="1800">
                <a:ea typeface="MS PGothic" panose="020B0600070205080204" pitchFamily="34" charset="-128"/>
              </a:rPr>
              <a:t>- A segment carries 0.5 KB</a:t>
            </a:r>
          </a:p>
          <a:p>
            <a:endParaRPr kumimoji="0" lang="en-US" altLang="zh-CN" sz="1800">
              <a:ea typeface="MS PGothic" panose="020B0600070205080204" pitchFamily="34" charset="-128"/>
            </a:endParaRPr>
          </a:p>
          <a:p>
            <a:r>
              <a:rPr kumimoji="0" lang="en-US" altLang="zh-CN" sz="1800">
                <a:ea typeface="MS PGothic" panose="020B0600070205080204" pitchFamily="34" charset="-128"/>
              </a:rPr>
              <a:t>- Sliding window size = 35KB (70 segment)</a:t>
            </a:r>
          </a:p>
        </p:txBody>
      </p:sp>
    </p:spTree>
    <p:extLst>
      <p:ext uri="{BB962C8B-B14F-4D97-AF65-F5344CB8AC3E}">
        <p14:creationId xmlns:p14="http://schemas.microsoft.com/office/powerpoint/2010/main" val="2926860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p:txBody>
          <a:bodyPr/>
          <a:lstStyle/>
          <a:p>
            <a:r>
              <a:rPr lang="en-US" altLang="zh-CN">
                <a:ea typeface="MS PGothic" panose="020B0600070205080204" pitchFamily="34" charset="-128"/>
              </a:rPr>
              <a:t>Retrofitting TCP</a:t>
            </a:r>
            <a:endParaRPr lang="zh-CN" altLang="en-US">
              <a:latin typeface="Calibri" panose="020F0502020204030204" pitchFamily="34" charset="0"/>
              <a:ea typeface="MS PGothic" panose="020B0600070205080204" pitchFamily="34" charset="-128"/>
            </a:endParaRPr>
          </a:p>
        </p:txBody>
      </p:sp>
      <p:sp>
        <p:nvSpPr>
          <p:cNvPr id="2765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pPr eaLnBrk="0" hangingPunct="0"/>
            <a:fld id="{27DEA692-C335-4F46-8816-33EF11E8DBE3}" type="slidenum">
              <a:rPr kumimoji="0" lang="zh-CN" altLang="en-US" sz="1050">
                <a:ea typeface="Adobe 楷体 Std R" charset="-122"/>
              </a:rPr>
              <a:pPr eaLnBrk="0" hangingPunct="0"/>
              <a:t>57</a:t>
            </a:fld>
            <a:endParaRPr kumimoji="0" lang="en-US" altLang="zh-CN" sz="1050">
              <a:ea typeface="Adobe 楷体 Std R" charset="-122"/>
            </a:endParaRPr>
          </a:p>
        </p:txBody>
      </p:sp>
      <p:pic>
        <p:nvPicPr>
          <p:cNvPr id="4096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1432323"/>
            <a:ext cx="8028385" cy="3539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63043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zh-CN"/>
              <a:t>AIMD Leads to Efficiency and Fairness</a:t>
            </a:r>
          </a:p>
        </p:txBody>
      </p:sp>
      <p:pic>
        <p:nvPicPr>
          <p:cNvPr id="63490"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22399" y="1530622"/>
            <a:ext cx="6589961" cy="3991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1"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fld id="{A6F44060-C598-4A0A-AC63-E89A49E6275C}" type="slidenum">
              <a:rPr kumimoji="0" lang="zh-CN" altLang="en-US" sz="900">
                <a:solidFill>
                  <a:srgbClr val="898989"/>
                </a:solidFill>
              </a:rPr>
              <a:pPr/>
              <a:t>58</a:t>
            </a:fld>
            <a:endParaRPr kumimoji="0" lang="zh-CN" altLang="en-US" sz="900">
              <a:solidFill>
                <a:srgbClr val="898989"/>
              </a:solidFill>
            </a:endParaRPr>
          </a:p>
        </p:txBody>
      </p:sp>
    </p:spTree>
    <p:extLst>
      <p:ext uri="{BB962C8B-B14F-4D97-AF65-F5344CB8AC3E}">
        <p14:creationId xmlns:p14="http://schemas.microsoft.com/office/powerpoint/2010/main" val="1393407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zh-CN"/>
              <a:t>Summary of Congestion Control</a:t>
            </a:r>
          </a:p>
        </p:txBody>
      </p:sp>
      <p:sp>
        <p:nvSpPr>
          <p:cNvPr id="29698" name="Content Placeholder 2"/>
          <p:cNvSpPr>
            <a:spLocks noGrp="1"/>
          </p:cNvSpPr>
          <p:nvPr>
            <p:ph idx="1"/>
          </p:nvPr>
        </p:nvSpPr>
        <p:spPr/>
        <p:txBody>
          <a:bodyPr>
            <a:normAutofit fontScale="77500" lnSpcReduction="20000"/>
          </a:bodyPr>
          <a:lstStyle/>
          <a:p>
            <a:r>
              <a:rPr lang="en-US" altLang="zh-CN"/>
              <a:t>Reliability Using Sliding Window</a:t>
            </a:r>
          </a:p>
          <a:p>
            <a:r>
              <a:rPr lang="en-US" altLang="zh-CN"/>
              <a:t>- Tx Rate = W / RTT</a:t>
            </a:r>
          </a:p>
          <a:p>
            <a:endParaRPr lang="en-US" altLang="zh-CN"/>
          </a:p>
          <a:p>
            <a:r>
              <a:rPr lang="en-US" altLang="zh-CN"/>
              <a:t>Congestion Control</a:t>
            </a:r>
          </a:p>
          <a:p>
            <a:r>
              <a:rPr lang="en-US" altLang="zh-CN"/>
              <a:t>- W = min(Receiver_buffer, cwnd)</a:t>
            </a:r>
          </a:p>
          <a:p>
            <a:r>
              <a:rPr lang="en-US" altLang="zh-CN"/>
              <a:t>- cwnd is adapted by the congestion control protocol to ensure efficiency and fairness</a:t>
            </a:r>
          </a:p>
          <a:p>
            <a:r>
              <a:rPr lang="en-US" altLang="zh-CN"/>
              <a:t>- TCP congestion control uses AIMD which provides fairness and efficiency in a distributed way</a:t>
            </a:r>
          </a:p>
        </p:txBody>
      </p:sp>
      <p:sp>
        <p:nvSpPr>
          <p:cNvPr id="296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fld id="{56FD2BEB-57E6-4DB2-9241-4194DC59B3D0}" type="slidenum">
              <a:rPr kumimoji="0" lang="zh-CN" altLang="en-US" sz="900">
                <a:solidFill>
                  <a:srgbClr val="898989"/>
                </a:solidFill>
              </a:rPr>
              <a:pPr/>
              <a:t>59</a:t>
            </a:fld>
            <a:endParaRPr kumimoji="0" lang="zh-CN" altLang="en-US" sz="900">
              <a:solidFill>
                <a:srgbClr val="898989"/>
              </a:solidFill>
            </a:endParaRPr>
          </a:p>
        </p:txBody>
      </p:sp>
    </p:spTree>
    <p:extLst>
      <p:ext uri="{BB962C8B-B14F-4D97-AF65-F5344CB8AC3E}">
        <p14:creationId xmlns:p14="http://schemas.microsoft.com/office/powerpoint/2010/main" val="239070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2800" dirty="0"/>
              <a:t>Presentation of the National Medal of Technology</a:t>
            </a:r>
            <a:endParaRPr lang="en-US" sz="2800" dirty="0"/>
          </a:p>
        </p:txBody>
      </p:sp>
      <p:pic>
        <p:nvPicPr>
          <p:cNvPr id="5" name="Picture 2"/>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1403648" y="1273324"/>
            <a:ext cx="6048672" cy="42014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739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lstStyle/>
          <a:p>
            <a:r>
              <a:rPr lang="en-US" altLang="zh-CN" dirty="0"/>
              <a:t>Review: Fault Tolerant</a:t>
            </a:r>
            <a:endParaRPr lang="zh-CN" altLang="en-US" dirty="0"/>
          </a:p>
        </p:txBody>
      </p:sp>
      <p:sp>
        <p:nvSpPr>
          <p:cNvPr id="3" name="文本占位符 2"/>
          <p:cNvSpPr>
            <a:spLocks noGrp="1"/>
          </p:cNvSpPr>
          <p:nvPr>
            <p:ph type="body" idx="1"/>
          </p:nvPr>
        </p:nvSpPr>
        <p:spPr/>
        <p:txBody>
          <a:bodyPr/>
          <a:lstStyle/>
          <a:p>
            <a:pPr>
              <a:buFont typeface="Arial" charset="0"/>
              <a:buNone/>
              <a:defRPr/>
            </a:pPr>
            <a:endParaRPr lang="zh-CN" altLang="en-US"/>
          </a:p>
        </p:txBody>
      </p:sp>
    </p:spTree>
    <p:extLst>
      <p:ext uri="{BB962C8B-B14F-4D97-AF65-F5344CB8AC3E}">
        <p14:creationId xmlns:p14="http://schemas.microsoft.com/office/powerpoint/2010/main" val="290976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MTBF</a:t>
            </a:r>
            <a:endParaRPr kumimoji="1" lang="zh-CN" altLang="en-US" dirty="0"/>
          </a:p>
        </p:txBody>
      </p:sp>
      <p:pic>
        <p:nvPicPr>
          <p:cNvPr id="4" name="Picture 4"/>
          <p:cNvPicPr>
            <a:picLocks noChangeAspect="1"/>
          </p:cNvPicPr>
          <p:nvPr/>
        </p:nvPicPr>
        <p:blipFill>
          <a:blip r:embed="rId2"/>
          <a:stretch>
            <a:fillRect/>
          </a:stretch>
        </p:blipFill>
        <p:spPr>
          <a:xfrm>
            <a:off x="1979713" y="230099"/>
            <a:ext cx="7056784" cy="5363706"/>
          </a:xfrm>
          <a:prstGeom prst="rect">
            <a:avLst/>
          </a:prstGeom>
        </p:spPr>
      </p:pic>
      <p:sp>
        <p:nvSpPr>
          <p:cNvPr id="5" name="矩形 4"/>
          <p:cNvSpPr/>
          <p:nvPr/>
        </p:nvSpPr>
        <p:spPr>
          <a:xfrm>
            <a:off x="6612562" y="193204"/>
            <a:ext cx="3268844" cy="523220"/>
          </a:xfrm>
          <a:prstGeom prst="rect">
            <a:avLst/>
          </a:prstGeom>
        </p:spPr>
        <p:txBody>
          <a:bodyPr wrap="none">
            <a:spAutoFit/>
          </a:bodyPr>
          <a:lstStyle/>
          <a:p>
            <a:r>
              <a:rPr kumimoji="1" lang="en-US" altLang="zh-CN" sz="2800" dirty="0">
                <a:solidFill>
                  <a:schemeClr val="accent1">
                    <a:lumMod val="75000"/>
                  </a:schemeClr>
                </a:solidFill>
                <a:latin typeface="等线" panose="02010600030101010101" pitchFamily="2" charset="-122"/>
                <a:cs typeface="Myriad Pro Cond"/>
              </a:rPr>
              <a:t>Web</a:t>
            </a:r>
            <a:r>
              <a:rPr kumimoji="1" lang="zh-CN" altLang="en-US" sz="2800" dirty="0">
                <a:solidFill>
                  <a:schemeClr val="accent1">
                    <a:lumMod val="75000"/>
                  </a:schemeClr>
                </a:solidFill>
                <a:latin typeface="等线" panose="02010600030101010101" pitchFamily="2" charset="-122"/>
                <a:cs typeface="Myriad Pro Cond"/>
              </a:rPr>
              <a:t> </a:t>
            </a:r>
            <a:r>
              <a:rPr kumimoji="1" lang="en-US" altLang="zh-CN" sz="2800" dirty="0">
                <a:solidFill>
                  <a:schemeClr val="accent1">
                    <a:lumMod val="75000"/>
                  </a:schemeClr>
                </a:solidFill>
                <a:latin typeface="等线" panose="02010600030101010101" pitchFamily="2" charset="-122"/>
                <a:cs typeface="Myriad Pro Cond"/>
              </a:rPr>
              <a:t>page</a:t>
            </a:r>
            <a:r>
              <a:rPr kumimoji="1" lang="zh-CN" altLang="en-US" sz="2800" dirty="0">
                <a:solidFill>
                  <a:schemeClr val="accent1">
                    <a:lumMod val="75000"/>
                  </a:schemeClr>
                </a:solidFill>
                <a:latin typeface="等线" panose="02010600030101010101" pitchFamily="2" charset="-122"/>
                <a:cs typeface="Myriad Pro Cond"/>
              </a:rPr>
              <a:t> </a:t>
            </a:r>
            <a:r>
              <a:rPr kumimoji="1" lang="en-US" altLang="zh-CN" sz="2800" dirty="0">
                <a:solidFill>
                  <a:schemeClr val="accent1">
                    <a:lumMod val="75000"/>
                  </a:schemeClr>
                </a:solidFill>
                <a:latin typeface="等线" panose="02010600030101010101" pitchFamily="2" charset="-122"/>
                <a:cs typeface="Myriad Pro Cond"/>
              </a:rPr>
              <a:t>snapshot</a:t>
            </a:r>
            <a:endParaRPr lang="zh-CN" altLang="en-US" sz="2800" dirty="0">
              <a:solidFill>
                <a:schemeClr val="accent1">
                  <a:lumMod val="75000"/>
                </a:schemeClr>
              </a:solidFill>
              <a:latin typeface="等线" panose="02010600030101010101" pitchFamily="2" charset="-122"/>
              <a:cs typeface="Myriad Pro Cond"/>
            </a:endParaRPr>
          </a:p>
        </p:txBody>
      </p:sp>
    </p:spTree>
    <p:extLst>
      <p:ext uri="{BB962C8B-B14F-4D97-AF65-F5344CB8AC3E}">
        <p14:creationId xmlns:p14="http://schemas.microsoft.com/office/powerpoint/2010/main" val="3819837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The</a:t>
            </a:r>
            <a:r>
              <a:rPr kumimoji="1" lang="zh-CN" altLang="en-US" dirty="0"/>
              <a:t> </a:t>
            </a:r>
            <a:r>
              <a:rPr kumimoji="1" lang="en-US" altLang="zh-CN" dirty="0"/>
              <a:t>Bathtub Curve</a:t>
            </a:r>
            <a:endParaRPr kumimoji="1" lang="zh-CN" altLang="en-US" dirty="0"/>
          </a:p>
        </p:txBody>
      </p:sp>
      <p:pic>
        <p:nvPicPr>
          <p:cNvPr id="4"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7544" y="1423999"/>
            <a:ext cx="8208912" cy="4169806"/>
          </a:xfrm>
          <a:prstGeom prst="rect">
            <a:avLst/>
          </a:prstGeom>
        </p:spPr>
      </p:pic>
    </p:spTree>
    <p:extLst>
      <p:ext uri="{BB962C8B-B14F-4D97-AF65-F5344CB8AC3E}">
        <p14:creationId xmlns:p14="http://schemas.microsoft.com/office/powerpoint/2010/main" val="3139672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Availability</a:t>
            </a:r>
            <a:r>
              <a:rPr kumimoji="1" lang="zh-CN" altLang="en-US" dirty="0"/>
              <a:t> </a:t>
            </a:r>
            <a:r>
              <a:rPr kumimoji="1" lang="en-US" altLang="zh-CN" dirty="0"/>
              <a:t>in</a:t>
            </a:r>
            <a:r>
              <a:rPr kumimoji="1" lang="zh-CN" altLang="en-US" dirty="0"/>
              <a:t> </a:t>
            </a:r>
            <a:r>
              <a:rPr kumimoji="1" lang="en-US" altLang="zh-CN" dirty="0"/>
              <a:t>Practice</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a:t>Carrier airlines (2002 FAA fact book) </a:t>
            </a:r>
          </a:p>
          <a:p>
            <a:pPr lvl="1"/>
            <a:r>
              <a:rPr kumimoji="1" lang="en-US" altLang="zh-CN" dirty="0">
                <a:solidFill>
                  <a:schemeClr val="accent2">
                    <a:lumMod val="75000"/>
                  </a:schemeClr>
                </a:solidFill>
                <a:latin typeface="等线" panose="02010600030101010101" pitchFamily="2" charset="-122"/>
                <a:cs typeface="Myriad Pro Cond"/>
              </a:rPr>
              <a:t>99.9993% </a:t>
            </a:r>
            <a:r>
              <a:rPr kumimoji="1" lang="en-US" altLang="zh-CN" dirty="0"/>
              <a:t>availability,</a:t>
            </a:r>
            <a:r>
              <a:rPr kumimoji="1" lang="zh-CN" altLang="en-US" dirty="0"/>
              <a:t> </a:t>
            </a:r>
            <a:r>
              <a:rPr kumimoji="1" lang="en-US" altLang="zh-CN" dirty="0"/>
              <a:t>41 accidents, 6.7M departures </a:t>
            </a:r>
          </a:p>
          <a:p>
            <a:r>
              <a:rPr kumimoji="1" lang="en-US" altLang="zh-CN" dirty="0"/>
              <a:t>911 Phone service (1993 NRIC report) </a:t>
            </a:r>
          </a:p>
          <a:p>
            <a:pPr lvl="1"/>
            <a:r>
              <a:rPr kumimoji="1" lang="en-US" altLang="zh-CN" dirty="0">
                <a:solidFill>
                  <a:schemeClr val="accent2">
                    <a:lumMod val="75000"/>
                  </a:schemeClr>
                </a:solidFill>
                <a:latin typeface="等线" panose="02010600030101010101" pitchFamily="2" charset="-122"/>
                <a:cs typeface="Myriad Pro Cond"/>
              </a:rPr>
              <a:t>99.994%</a:t>
            </a:r>
            <a:r>
              <a:rPr kumimoji="1" lang="en-US" altLang="zh-CN" dirty="0"/>
              <a:t>,</a:t>
            </a:r>
            <a:r>
              <a:rPr kumimoji="1" lang="zh-CN" altLang="en-US" dirty="0"/>
              <a:t> </a:t>
            </a:r>
            <a:r>
              <a:rPr kumimoji="1" lang="en-US" altLang="zh-CN" dirty="0"/>
              <a:t>29 minutes per line per year </a:t>
            </a:r>
          </a:p>
          <a:p>
            <a:r>
              <a:rPr kumimoji="1" lang="en-US" altLang="zh-CN" dirty="0"/>
              <a:t>Standard phone service (various sources)  </a:t>
            </a:r>
          </a:p>
          <a:p>
            <a:pPr lvl="1"/>
            <a:r>
              <a:rPr kumimoji="1" lang="en-US" altLang="zh-CN" dirty="0">
                <a:solidFill>
                  <a:schemeClr val="accent2">
                    <a:lumMod val="75000"/>
                  </a:schemeClr>
                </a:solidFill>
                <a:latin typeface="等线" panose="02010600030101010101" pitchFamily="2" charset="-122"/>
                <a:cs typeface="Myriad Pro Cond"/>
              </a:rPr>
              <a:t>99.99+%</a:t>
            </a:r>
            <a:r>
              <a:rPr kumimoji="1" lang="en-US" altLang="zh-CN" dirty="0"/>
              <a:t>,</a:t>
            </a:r>
            <a:r>
              <a:rPr kumimoji="1" lang="zh-CN" altLang="en-US" dirty="0"/>
              <a:t> </a:t>
            </a:r>
            <a:r>
              <a:rPr kumimoji="1" lang="en-US" altLang="zh-CN" dirty="0"/>
              <a:t>53+ minutes per line per year</a:t>
            </a:r>
          </a:p>
          <a:p>
            <a:r>
              <a:rPr kumimoji="1" lang="en-US" altLang="zh-CN" dirty="0"/>
              <a:t>End-to-end Internet Availability </a:t>
            </a:r>
          </a:p>
          <a:p>
            <a:pPr lvl="1"/>
            <a:r>
              <a:rPr kumimoji="1" lang="en-US" altLang="zh-CN" dirty="0">
                <a:solidFill>
                  <a:schemeClr val="accent2">
                    <a:lumMod val="75000"/>
                  </a:schemeClr>
                </a:solidFill>
                <a:latin typeface="等线" panose="02010600030101010101" pitchFamily="2" charset="-122"/>
                <a:cs typeface="Myriad Pro Cond"/>
              </a:rPr>
              <a:t>95% - 99.6%</a:t>
            </a:r>
          </a:p>
          <a:p>
            <a:endParaRPr kumimoji="1" lang="en-US" altLang="zh-CN" dirty="0"/>
          </a:p>
          <a:p>
            <a:endParaRPr kumimoji="1" lang="zh-CN" altLang="en-US" dirty="0"/>
          </a:p>
        </p:txBody>
      </p:sp>
    </p:spTree>
    <p:extLst>
      <p:ext uri="{BB962C8B-B14F-4D97-AF65-F5344CB8AC3E}">
        <p14:creationId xmlns:p14="http://schemas.microsoft.com/office/powerpoint/2010/main" val="1165046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Systematically Applying Redundancy</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dirty="0"/>
              <a:t>Masking error</a:t>
            </a:r>
          </a:p>
          <a:p>
            <a:pPr lvl="1"/>
            <a:r>
              <a:rPr kumimoji="1" lang="en-US" altLang="zh-CN" dirty="0"/>
              <a:t>Analog system designer: margin</a:t>
            </a:r>
          </a:p>
          <a:p>
            <a:pPr lvl="1"/>
            <a:r>
              <a:rPr kumimoji="1" lang="en-US" altLang="zh-CN" dirty="0"/>
              <a:t>Digital system designer: redundancy</a:t>
            </a:r>
          </a:p>
          <a:p>
            <a:r>
              <a:rPr kumimoji="1" lang="en-US" altLang="zh-CN" dirty="0"/>
              <a:t>Outline</a:t>
            </a:r>
          </a:p>
          <a:p>
            <a:pPr lvl="1"/>
            <a:r>
              <a:rPr kumimoji="1" lang="en-US" altLang="zh-CN" dirty="0">
                <a:solidFill>
                  <a:srgbClr val="953735"/>
                </a:solidFill>
                <a:latin typeface="等线" panose="02010600030101010101" pitchFamily="2" charset="-122"/>
                <a:cs typeface="Myriad Pro Cond"/>
              </a:rPr>
              <a:t>Coding</a:t>
            </a:r>
            <a:r>
              <a:rPr kumimoji="1" lang="en-US" altLang="zh-CN" dirty="0"/>
              <a:t>: incremental redundancy</a:t>
            </a:r>
          </a:p>
          <a:p>
            <a:pPr lvl="1"/>
            <a:r>
              <a:rPr kumimoji="1" lang="en-US" altLang="zh-CN" dirty="0">
                <a:solidFill>
                  <a:srgbClr val="953735"/>
                </a:solidFill>
                <a:latin typeface="等线" panose="02010600030101010101" pitchFamily="2" charset="-122"/>
                <a:cs typeface="Myriad Pro Cond"/>
              </a:rPr>
              <a:t>Replication</a:t>
            </a:r>
            <a:r>
              <a:rPr kumimoji="1" lang="en-US" altLang="zh-CN" dirty="0"/>
              <a:t>: massive redundancy</a:t>
            </a:r>
          </a:p>
          <a:p>
            <a:pPr lvl="1"/>
            <a:r>
              <a:rPr kumimoji="1" lang="en-US" altLang="zh-CN" dirty="0">
                <a:solidFill>
                  <a:srgbClr val="953735"/>
                </a:solidFill>
                <a:latin typeface="等线" panose="02010600030101010101" pitchFamily="2" charset="-122"/>
                <a:cs typeface="Myriad Pro Cond"/>
              </a:rPr>
              <a:t>Voting</a:t>
            </a:r>
          </a:p>
          <a:p>
            <a:pPr lvl="1"/>
            <a:r>
              <a:rPr kumimoji="1" lang="en-US" altLang="zh-CN" dirty="0">
                <a:solidFill>
                  <a:srgbClr val="953735"/>
                </a:solidFill>
                <a:latin typeface="等线" panose="02010600030101010101" pitchFamily="2" charset="-122"/>
                <a:cs typeface="Myriad Pro Cond"/>
              </a:rPr>
              <a:t>Repair</a:t>
            </a:r>
          </a:p>
        </p:txBody>
      </p:sp>
    </p:spTree>
    <p:extLst>
      <p:ext uri="{BB962C8B-B14F-4D97-AF65-F5344CB8AC3E}">
        <p14:creationId xmlns:p14="http://schemas.microsoft.com/office/powerpoint/2010/main" val="4243571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RAID 5 (Spread Out the Parity)</a:t>
            </a:r>
            <a:endParaRPr lang="zh-CN" altLang="en-US" dirty="0"/>
          </a:p>
        </p:txBody>
      </p:sp>
      <p:sp>
        <p:nvSpPr>
          <p:cNvPr id="3" name="内容占位符 2"/>
          <p:cNvSpPr>
            <a:spLocks noGrp="1"/>
          </p:cNvSpPr>
          <p:nvPr>
            <p:ph idx="1"/>
          </p:nvPr>
        </p:nvSpPr>
        <p:spPr>
          <a:xfrm>
            <a:off x="457200" y="2713483"/>
            <a:ext cx="8229600" cy="2391653"/>
          </a:xfrm>
        </p:spPr>
        <p:txBody>
          <a:bodyPr>
            <a:noAutofit/>
          </a:bodyPr>
          <a:lstStyle/>
          <a:p>
            <a:r>
              <a:rPr lang="en-US" altLang="zh-CN" sz="2400" dirty="0"/>
              <a:t>+ can recover from single-disk failure</a:t>
            </a:r>
          </a:p>
          <a:p>
            <a:r>
              <a:rPr lang="en-US" altLang="zh-CN" sz="2400" dirty="0"/>
              <a:t>+ requires N+1 disks (not 2N)</a:t>
            </a:r>
          </a:p>
          <a:p>
            <a:r>
              <a:rPr lang="en-US" altLang="zh-CN" sz="2400" dirty="0"/>
              <a:t>+ performance benefits if stripe a single file across multiple data disks</a:t>
            </a:r>
          </a:p>
          <a:p>
            <a:r>
              <a:rPr lang="en-US" altLang="zh-CN" sz="2400" dirty="0"/>
              <a:t>+ writes are spread across disks</a:t>
            </a:r>
            <a:endParaRPr lang="zh-CN" altLang="en-US" sz="2400" dirty="0"/>
          </a:p>
        </p:txBody>
      </p:sp>
      <p:pic>
        <p:nvPicPr>
          <p:cNvPr id="4" name="图片 3"/>
          <p:cNvPicPr>
            <a:picLocks noChangeAspect="1"/>
          </p:cNvPicPr>
          <p:nvPr/>
        </p:nvPicPr>
        <p:blipFill>
          <a:blip r:embed="rId2"/>
          <a:stretch>
            <a:fillRect/>
          </a:stretch>
        </p:blipFill>
        <p:spPr>
          <a:xfrm>
            <a:off x="2238375" y="1333062"/>
            <a:ext cx="4667250" cy="1228725"/>
          </a:xfrm>
          <a:prstGeom prst="rect">
            <a:avLst/>
          </a:prstGeom>
        </p:spPr>
      </p:pic>
    </p:spTree>
    <p:extLst>
      <p:ext uri="{BB962C8B-B14F-4D97-AF65-F5344CB8AC3E}">
        <p14:creationId xmlns:p14="http://schemas.microsoft.com/office/powerpoint/2010/main" val="3389210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Review: Transaction</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832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2800" b="1" dirty="0"/>
              <a:t>Goal: </a:t>
            </a:r>
            <a:r>
              <a:rPr lang="en-US" altLang="zh-CN" sz="2800" dirty="0"/>
              <a:t>Build Reliable Systems from Unreliable Components</a:t>
            </a:r>
            <a:endParaRPr kumimoji="1" lang="zh-CN" altLang="en-US" sz="2800" dirty="0"/>
          </a:p>
        </p:txBody>
      </p:sp>
      <p:sp>
        <p:nvSpPr>
          <p:cNvPr id="3" name="内容占位符 2"/>
          <p:cNvSpPr>
            <a:spLocks noGrp="1"/>
          </p:cNvSpPr>
          <p:nvPr>
            <p:ph idx="1"/>
          </p:nvPr>
        </p:nvSpPr>
        <p:spPr>
          <a:xfrm>
            <a:off x="457200" y="1129308"/>
            <a:ext cx="8229600" cy="947935"/>
          </a:xfrm>
        </p:spPr>
        <p:txBody>
          <a:bodyPr>
            <a:normAutofit fontScale="92500" lnSpcReduction="10000"/>
          </a:bodyPr>
          <a:lstStyle/>
          <a:p>
            <a:pPr marL="0" indent="0">
              <a:buNone/>
            </a:pPr>
            <a:r>
              <a:rPr lang="en-US" altLang="zh-CN" sz="2000" dirty="0"/>
              <a:t>The abstraction that makes that easier is </a:t>
            </a:r>
            <a:r>
              <a:rPr lang="en-US" altLang="zh-CN" sz="3200" b="1" dirty="0">
                <a:solidFill>
                  <a:schemeClr val="accent2"/>
                </a:solidFill>
              </a:rPr>
              <a:t>transactions</a:t>
            </a:r>
            <a:r>
              <a:rPr lang="en-US" altLang="zh-CN" sz="2000" dirty="0"/>
              <a:t>, which provide </a:t>
            </a:r>
            <a:r>
              <a:rPr lang="en-US" altLang="zh-CN" sz="2000" b="1" dirty="0">
                <a:solidFill>
                  <a:schemeClr val="accent2"/>
                </a:solidFill>
              </a:rPr>
              <a:t>atomicity</a:t>
            </a:r>
            <a:r>
              <a:rPr lang="en-US" altLang="zh-CN" sz="2000" b="1" dirty="0"/>
              <a:t> </a:t>
            </a:r>
            <a:r>
              <a:rPr lang="en-US" altLang="zh-CN" sz="2000" dirty="0"/>
              <a:t>and </a:t>
            </a:r>
            <a:r>
              <a:rPr lang="en-US" altLang="zh-CN" sz="2000" b="1" dirty="0">
                <a:solidFill>
                  <a:schemeClr val="accent2"/>
                </a:solidFill>
              </a:rPr>
              <a:t>isolation</a:t>
            </a:r>
            <a:r>
              <a:rPr lang="en-US" altLang="zh-CN" sz="2000" dirty="0"/>
              <a:t>, while not hindering </a:t>
            </a:r>
            <a:r>
              <a:rPr lang="en-US" altLang="zh-CN" sz="2000" b="1" dirty="0">
                <a:solidFill>
                  <a:schemeClr val="accent2"/>
                </a:solidFill>
              </a:rPr>
              <a:t>performance</a:t>
            </a:r>
            <a:r>
              <a:rPr lang="en-US" altLang="zh-CN" sz="2000" b="1" dirty="0"/>
              <a:t> </a:t>
            </a:r>
            <a:endParaRPr lang="en-US" altLang="zh-CN" sz="2000" dirty="0"/>
          </a:p>
        </p:txBody>
      </p:sp>
      <p:sp>
        <p:nvSpPr>
          <p:cNvPr id="4" name="矩形 3"/>
          <p:cNvSpPr/>
          <p:nvPr/>
        </p:nvSpPr>
        <p:spPr>
          <a:xfrm>
            <a:off x="683568" y="2569468"/>
            <a:ext cx="1342034" cy="400110"/>
          </a:xfrm>
          <a:prstGeom prst="rect">
            <a:avLst/>
          </a:prstGeom>
        </p:spPr>
        <p:txBody>
          <a:bodyPr wrap="none">
            <a:spAutoFit/>
          </a:bodyPr>
          <a:lstStyle/>
          <a:p>
            <a:r>
              <a:rPr lang="en-US" altLang="zh-CN" sz="2000" b="1" dirty="0">
                <a:latin typeface="等线" panose="02010600030101010101" pitchFamily="2" charset="-122"/>
                <a:ea typeface="楷体"/>
                <a:cs typeface="Myriad Pro Light SemiCond"/>
              </a:rPr>
              <a:t>atomicity </a:t>
            </a:r>
          </a:p>
        </p:txBody>
      </p:sp>
      <p:cxnSp>
        <p:nvCxnSpPr>
          <p:cNvPr id="6" name="直线箭头连接符 5"/>
          <p:cNvCxnSpPr/>
          <p:nvPr/>
        </p:nvCxnSpPr>
        <p:spPr>
          <a:xfrm>
            <a:off x="2051720" y="2800301"/>
            <a:ext cx="72008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987824" y="2386543"/>
            <a:ext cx="5688632" cy="707886"/>
          </a:xfrm>
          <a:prstGeom prst="rect">
            <a:avLst/>
          </a:prstGeom>
        </p:spPr>
        <p:txBody>
          <a:bodyPr wrap="square">
            <a:spAutoFit/>
          </a:bodyPr>
          <a:lstStyle/>
          <a:p>
            <a:r>
              <a:rPr lang="en-US" altLang="zh-CN" sz="2000" b="1" dirty="0">
                <a:solidFill>
                  <a:schemeClr val="accent2"/>
                </a:solidFill>
                <a:latin typeface="等线" panose="02010600030101010101" pitchFamily="2" charset="-122"/>
                <a:ea typeface="楷体"/>
                <a:cs typeface="Myriad Pro Light SemiCond"/>
              </a:rPr>
              <a:t>Shadow copies </a:t>
            </a:r>
            <a:r>
              <a:rPr lang="en-US" altLang="zh-CN" sz="2000" dirty="0">
                <a:latin typeface="等线" panose="02010600030101010101" pitchFamily="2" charset="-122"/>
                <a:ea typeface="楷体"/>
                <a:cs typeface="Myriad Pro Light SemiCond"/>
              </a:rPr>
              <a:t>(simple, poor</a:t>
            </a:r>
            <a:r>
              <a:rPr lang="zh-CN" altLang="en-US" sz="2000" dirty="0">
                <a:latin typeface="等线" panose="02010600030101010101" pitchFamily="2" charset="-122"/>
                <a:ea typeface="楷体"/>
                <a:cs typeface="Myriad Pro Light SemiCond"/>
              </a:rPr>
              <a:t> </a:t>
            </a:r>
            <a:r>
              <a:rPr lang="en-US" altLang="zh-CN" sz="2000" dirty="0">
                <a:latin typeface="等线" panose="02010600030101010101" pitchFamily="2" charset="-122"/>
                <a:ea typeface="楷体"/>
                <a:cs typeface="Myriad Pro Light SemiCond"/>
              </a:rPr>
              <a:t>performance) ,</a:t>
            </a:r>
            <a:endParaRPr lang="zh-CN" altLang="en-US" sz="2000" dirty="0">
              <a:latin typeface="等线" panose="02010600030101010101" pitchFamily="2" charset="-122"/>
              <a:ea typeface="楷体"/>
              <a:cs typeface="Myriad Pro Light SemiCond"/>
            </a:endParaRPr>
          </a:p>
          <a:p>
            <a:r>
              <a:rPr lang="en-US" altLang="zh-CN" sz="2000" dirty="0">
                <a:latin typeface="等线" panose="02010600030101010101" pitchFamily="2" charset="-122"/>
                <a:ea typeface="楷体"/>
                <a:cs typeface="Myriad Pro Light SemiCond"/>
              </a:rPr>
              <a:t>or </a:t>
            </a:r>
            <a:r>
              <a:rPr lang="en-US" altLang="zh-CN" sz="2000" b="1" dirty="0">
                <a:solidFill>
                  <a:schemeClr val="accent2"/>
                </a:solidFill>
                <a:latin typeface="等线" panose="02010600030101010101" pitchFamily="2" charset="-122"/>
                <a:ea typeface="楷体"/>
                <a:cs typeface="Myriad Pro Light SemiCond"/>
              </a:rPr>
              <a:t>logs</a:t>
            </a:r>
            <a:r>
              <a:rPr lang="en-US" altLang="zh-CN" sz="2000" dirty="0">
                <a:latin typeface="等线" panose="02010600030101010101" pitchFamily="2" charset="-122"/>
                <a:ea typeface="楷体"/>
                <a:cs typeface="Myriad Pro Light SemiCond"/>
              </a:rPr>
              <a:t> (better performance, a bit more</a:t>
            </a:r>
            <a:r>
              <a:rPr lang="zh-CN" altLang="en-US" sz="2000" dirty="0">
                <a:latin typeface="等线" panose="02010600030101010101" pitchFamily="2" charset="-122"/>
                <a:ea typeface="楷体"/>
                <a:cs typeface="Myriad Pro Light SemiCond"/>
              </a:rPr>
              <a:t> </a:t>
            </a:r>
            <a:r>
              <a:rPr lang="en-US" altLang="zh-CN" sz="2000" dirty="0">
                <a:latin typeface="等线" panose="02010600030101010101" pitchFamily="2" charset="-122"/>
                <a:ea typeface="楷体"/>
                <a:cs typeface="Myriad Pro Light SemiCond"/>
              </a:rPr>
              <a:t>complex)</a:t>
            </a:r>
          </a:p>
        </p:txBody>
      </p:sp>
      <p:sp>
        <p:nvSpPr>
          <p:cNvPr id="8" name="矩形 7"/>
          <p:cNvSpPr/>
          <p:nvPr/>
        </p:nvSpPr>
        <p:spPr>
          <a:xfrm>
            <a:off x="683568" y="3538964"/>
            <a:ext cx="1181734" cy="400110"/>
          </a:xfrm>
          <a:prstGeom prst="rect">
            <a:avLst/>
          </a:prstGeom>
        </p:spPr>
        <p:txBody>
          <a:bodyPr wrap="none">
            <a:spAutoFit/>
          </a:bodyPr>
          <a:lstStyle/>
          <a:p>
            <a:r>
              <a:rPr lang="en-US" altLang="zh-CN" sz="2000" b="1" dirty="0">
                <a:latin typeface="等线" panose="02010600030101010101" pitchFamily="2" charset="-122"/>
                <a:ea typeface="楷体"/>
                <a:cs typeface="Myriad Pro Light SemiCond"/>
              </a:rPr>
              <a:t>isolation</a:t>
            </a:r>
          </a:p>
        </p:txBody>
      </p:sp>
      <p:cxnSp>
        <p:nvCxnSpPr>
          <p:cNvPr id="9" name="直线箭头连接符 8"/>
          <p:cNvCxnSpPr/>
          <p:nvPr/>
        </p:nvCxnSpPr>
        <p:spPr>
          <a:xfrm>
            <a:off x="2051720" y="3769796"/>
            <a:ext cx="72008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内容占位符 2"/>
          <p:cNvSpPr txBox="1">
            <a:spLocks/>
          </p:cNvSpPr>
          <p:nvPr/>
        </p:nvSpPr>
        <p:spPr>
          <a:xfrm>
            <a:off x="457200" y="4573861"/>
            <a:ext cx="8229600" cy="947935"/>
          </a:xfrm>
          <a:prstGeom prst="rect">
            <a:avLst/>
          </a:prstGeom>
        </p:spPr>
        <p:txBody>
          <a:bodyPr vert="horz" lIns="91440" tIns="45720" rIns="91440" bIns="45720" rtlCol="0">
            <a:normAutofit/>
          </a:bodyPr>
          <a:lstStyle>
            <a:lvl1pPr marL="342900" indent="-342900" algn="l" defTabSz="914400" rtl="0" eaLnBrk="1" latinLnBrk="0" hangingPunct="1">
              <a:spcBef>
                <a:spcPts val="1368"/>
              </a:spcBef>
              <a:buFont typeface="Arial" pitchFamily="34" charset="0"/>
              <a:buChar char="•"/>
              <a:defRPr sz="3200" b="0" i="0" kern="1200">
                <a:solidFill>
                  <a:schemeClr val="tx1"/>
                </a:solidFill>
                <a:latin typeface="Myriad Pro Light SemiCond"/>
                <a:ea typeface="楷体"/>
                <a:cs typeface="Myriad Pro Light SemiCond"/>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yriad Pro Light SemiCond"/>
                <a:ea typeface="楷体"/>
                <a:cs typeface="Myriad Pro Light SemiCond"/>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yriad Pro Light SemiCond"/>
                <a:ea typeface="楷体"/>
                <a:cs typeface="Myriad Pro Light SemiCond"/>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楷体"/>
                <a:cs typeface="Myriad Pro Light SemiCond"/>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楷体"/>
                <a:cs typeface="Myriad Pro Light SemiCon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a:latin typeface="等线" panose="02010600030101010101" pitchFamily="2" charset="-122"/>
              </a:rPr>
              <a:t>eventually, we also want transaction-based systems to be </a:t>
            </a:r>
            <a:r>
              <a:rPr lang="en-US" altLang="zh-CN" sz="2000" b="1" dirty="0">
                <a:solidFill>
                  <a:schemeClr val="accent2"/>
                </a:solidFill>
                <a:latin typeface="等线" panose="02010600030101010101" pitchFamily="2" charset="-122"/>
              </a:rPr>
              <a:t>distributed</a:t>
            </a:r>
            <a:r>
              <a:rPr lang="en-US" altLang="zh-CN" sz="2000" dirty="0">
                <a:latin typeface="等线" panose="02010600030101010101" pitchFamily="2" charset="-122"/>
              </a:rPr>
              <a:t>: to run across multiple machines</a:t>
            </a:r>
          </a:p>
        </p:txBody>
      </p:sp>
      <p:sp>
        <p:nvSpPr>
          <p:cNvPr id="14" name="矩形 13"/>
          <p:cNvSpPr/>
          <p:nvPr/>
        </p:nvSpPr>
        <p:spPr>
          <a:xfrm>
            <a:off x="2995682" y="3388679"/>
            <a:ext cx="5194920" cy="707886"/>
          </a:xfrm>
          <a:prstGeom prst="rect">
            <a:avLst/>
          </a:prstGeom>
        </p:spPr>
        <p:txBody>
          <a:bodyPr wrap="square">
            <a:spAutoFit/>
          </a:bodyPr>
          <a:lstStyle/>
          <a:p>
            <a:r>
              <a:rPr lang="en-US" altLang="zh-CN" sz="2000" b="1" dirty="0">
                <a:solidFill>
                  <a:schemeClr val="accent2"/>
                </a:solidFill>
                <a:latin typeface="等线" panose="02010600030101010101" pitchFamily="2" charset="-122"/>
                <a:ea typeface="楷体"/>
                <a:cs typeface="Myriad Pro Light SemiCond"/>
              </a:rPr>
              <a:t>2PL (Two-phase locking)</a:t>
            </a:r>
            <a:r>
              <a:rPr lang="en-US" altLang="zh-CN" sz="2000" dirty="0">
                <a:latin typeface="等线" panose="02010600030101010101" pitchFamily="2" charset="-122"/>
                <a:ea typeface="楷体"/>
                <a:cs typeface="Myriad Pro Light SemiCond"/>
              </a:rPr>
              <a:t> ,</a:t>
            </a:r>
            <a:r>
              <a:rPr lang="en-US" altLang="zh-CN" sz="2000" b="1" dirty="0">
                <a:latin typeface="等线" panose="02010600030101010101" pitchFamily="2" charset="-122"/>
                <a:ea typeface="楷体"/>
                <a:cs typeface="Myriad Pro Light SemiCond"/>
              </a:rPr>
              <a:t> </a:t>
            </a:r>
          </a:p>
          <a:p>
            <a:r>
              <a:rPr lang="en-US" altLang="zh-CN" sz="2000" dirty="0">
                <a:latin typeface="等线" panose="02010600030101010101" pitchFamily="2" charset="-122"/>
                <a:ea typeface="楷体"/>
                <a:cs typeface="Myriad Pro Light SemiCond"/>
              </a:rPr>
              <a:t>or </a:t>
            </a:r>
            <a:r>
              <a:rPr lang="en-US" altLang="zh-CN" sz="2000" b="1" dirty="0">
                <a:solidFill>
                  <a:schemeClr val="accent2"/>
                </a:solidFill>
                <a:latin typeface="等线" panose="02010600030101010101" pitchFamily="2" charset="-122"/>
                <a:ea typeface="楷体"/>
                <a:cs typeface="Myriad Pro Light SemiCond"/>
              </a:rPr>
              <a:t>OCC (Optimistic Concurrency Control)</a:t>
            </a:r>
            <a:endParaRPr lang="en-US" altLang="zh-CN" sz="2000" dirty="0">
              <a:solidFill>
                <a:schemeClr val="accent2"/>
              </a:solidFill>
              <a:latin typeface="等线" panose="02010600030101010101" pitchFamily="2" charset="-122"/>
              <a:ea typeface="楷体"/>
              <a:cs typeface="Myriad Pro Light SemiCond"/>
            </a:endParaRPr>
          </a:p>
        </p:txBody>
      </p:sp>
    </p:spTree>
    <p:extLst>
      <p:ext uri="{BB962C8B-B14F-4D97-AF65-F5344CB8AC3E}">
        <p14:creationId xmlns:p14="http://schemas.microsoft.com/office/powerpoint/2010/main" val="337969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Copy</a:t>
            </a:r>
          </a:p>
        </p:txBody>
      </p:sp>
      <p:sp>
        <p:nvSpPr>
          <p:cNvPr id="3" name="Content Placeholder 2"/>
          <p:cNvSpPr>
            <a:spLocks noGrp="1"/>
          </p:cNvSpPr>
          <p:nvPr>
            <p:ph idx="1"/>
          </p:nvPr>
        </p:nvSpPr>
        <p:spPr/>
        <p:txBody>
          <a:bodyPr>
            <a:normAutofit fontScale="85000" lnSpcReduction="10000"/>
          </a:bodyPr>
          <a:lstStyle/>
          <a:p>
            <a:r>
              <a:rPr lang="en-US" sz="2800" dirty="0"/>
              <a:t>Write to a copy of data, atomically switch to new copy</a:t>
            </a:r>
          </a:p>
          <a:p>
            <a:r>
              <a:rPr lang="en-US" sz="2800" dirty="0"/>
              <a:t>Switching can be done with one all-or-nothing operation (sector write)</a:t>
            </a:r>
          </a:p>
          <a:p>
            <a:r>
              <a:rPr lang="en-US" sz="2800" dirty="0"/>
              <a:t>Requires a small amount of all-or-nothing atomicity from lower layer (disk)</a:t>
            </a:r>
          </a:p>
          <a:p>
            <a:r>
              <a:rPr lang="en-US" sz="2800" dirty="0"/>
              <a:t>Main rule: only make one write to current/live copy of data</a:t>
            </a:r>
          </a:p>
          <a:p>
            <a:pPr lvl="1"/>
            <a:r>
              <a:rPr lang="en-US" sz="2400" dirty="0"/>
              <a:t>In our example, sector write for rename</a:t>
            </a:r>
          </a:p>
          <a:p>
            <a:pPr lvl="1"/>
            <a:r>
              <a:rPr lang="en-US" sz="2400" dirty="0"/>
              <a:t>Creates a well-defined commit point</a:t>
            </a:r>
          </a:p>
          <a:p>
            <a:endParaRPr lang="en-US" sz="2800" dirty="0"/>
          </a:p>
        </p:txBody>
      </p:sp>
      <p:sp>
        <p:nvSpPr>
          <p:cNvPr id="4" name="Slide Number Placeholder 3"/>
          <p:cNvSpPr>
            <a:spLocks noGrp="1"/>
          </p:cNvSpPr>
          <p:nvPr>
            <p:ph type="sldNum" sz="quarter" idx="12"/>
          </p:nvPr>
        </p:nvSpPr>
        <p:spPr/>
        <p:txBody>
          <a:bodyPr/>
          <a:lstStyle/>
          <a:p>
            <a:fld id="{8107FB38-4DA8-4D40-A1B7-468F17DAFC82}" type="slidenum">
              <a:rPr lang="zh-CN" altLang="en-US" smtClean="0"/>
              <a:t>68</a:t>
            </a:fld>
            <a:endParaRPr lang="zh-CN" altLang="en-US"/>
          </a:p>
        </p:txBody>
      </p:sp>
    </p:spTree>
    <p:extLst>
      <p:ext uri="{BB962C8B-B14F-4D97-AF65-F5344CB8AC3E}">
        <p14:creationId xmlns:p14="http://schemas.microsoft.com/office/powerpoint/2010/main" val="2195461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zh-CN"/>
              <a:t>A Log Sample</a:t>
            </a:r>
          </a:p>
        </p:txBody>
      </p:sp>
      <p:sp>
        <p:nvSpPr>
          <p:cNvPr id="53250" name="Content Placeholder 2"/>
          <p:cNvSpPr>
            <a:spLocks noGrp="1"/>
          </p:cNvSpPr>
          <p:nvPr>
            <p:ph idx="1"/>
          </p:nvPr>
        </p:nvSpPr>
        <p:spPr>
          <a:xfrm>
            <a:off x="5313760" y="2561035"/>
            <a:ext cx="3373040" cy="2319338"/>
          </a:xfrm>
        </p:spPr>
        <p:txBody>
          <a:bodyPr>
            <a:normAutofit fontScale="77500" lnSpcReduction="20000"/>
          </a:bodyPr>
          <a:lstStyle/>
          <a:p>
            <a:r>
              <a:rPr lang="en-US" altLang="zh-CN"/>
              <a:t>Begin</a:t>
            </a:r>
          </a:p>
          <a:p>
            <a:r>
              <a:rPr lang="en-US" altLang="zh-CN"/>
              <a:t>Write variable</a:t>
            </a:r>
          </a:p>
          <a:p>
            <a:r>
              <a:rPr lang="en-US" altLang="zh-CN"/>
              <a:t>Read variable</a:t>
            </a:r>
          </a:p>
          <a:p>
            <a:r>
              <a:rPr lang="en-US" altLang="zh-CN"/>
              <a:t>Commit</a:t>
            </a:r>
          </a:p>
          <a:p>
            <a:r>
              <a:rPr lang="en-US" altLang="zh-CN"/>
              <a:t>Abort</a:t>
            </a:r>
          </a:p>
          <a:p>
            <a:endParaRPr lang="en-US" altLang="en-US">
              <a:ea typeface="宋体" panose="02010600030101010101" pitchFamily="2" charset="-122"/>
            </a:endParaRPr>
          </a:p>
        </p:txBody>
      </p:sp>
      <p:sp>
        <p:nvSpPr>
          <p:cNvPr id="53251" name="Rectangle 3"/>
          <p:cNvSpPr>
            <a:spLocks noChangeArrowheads="1"/>
          </p:cNvSpPr>
          <p:nvPr/>
        </p:nvSpPr>
        <p:spPr bwMode="auto">
          <a:xfrm>
            <a:off x="147637" y="1247775"/>
            <a:ext cx="881657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en-US" altLang="zh-CN" sz="1500">
                <a:solidFill>
                  <a:srgbClr val="000000"/>
                </a:solidFill>
                <a:latin typeface="Consolas" panose="020B0609020204030204" pitchFamily="49" charset="0"/>
              </a:rPr>
              <a:t>    +-------+------+--------+-------+------+--------+-------+</a:t>
            </a:r>
          </a:p>
          <a:p>
            <a:r>
              <a:rPr kumimoji="0" lang="en-US" altLang="zh-CN" sz="1500">
                <a:solidFill>
                  <a:srgbClr val="000000"/>
                </a:solidFill>
                <a:latin typeface="Consolas" panose="020B0609020204030204" pitchFamily="49" charset="0"/>
              </a:rPr>
              <a:t>TID |  T1   |  T1  |   T1   |  T2   |  T2  |   T2   |   T3  |</a:t>
            </a:r>
          </a:p>
          <a:p>
            <a:r>
              <a:rPr kumimoji="0" lang="en-US" altLang="zh-CN" sz="1500">
                <a:solidFill>
                  <a:srgbClr val="000000"/>
                </a:solidFill>
                <a:latin typeface="Consolas" panose="020B0609020204030204" pitchFamily="49" charset="0"/>
              </a:rPr>
              <a:t>OLD | A=0   | B=0  |        | A=100 | B=50 |        | A=80  |</a:t>
            </a:r>
          </a:p>
          <a:p>
            <a:r>
              <a:rPr kumimoji="0" lang="pl-PL" altLang="zh-CN" sz="1500">
                <a:solidFill>
                  <a:srgbClr val="000000"/>
                </a:solidFill>
                <a:latin typeface="Consolas" panose="020B0609020204030204" pitchFamily="49" charset="0"/>
              </a:rPr>
              <a:t>NEW | A=100 | B=50 | COMMIT | A=80  | B=70 | COMMIT | A=110 |</a:t>
            </a:r>
          </a:p>
          <a:p>
            <a:r>
              <a:rPr kumimoji="0" lang="en-US" altLang="zh-CN" sz="1500">
                <a:solidFill>
                  <a:srgbClr val="000000"/>
                </a:solidFill>
                <a:latin typeface="Consolas" panose="020B0609020204030204" pitchFamily="49" charset="0"/>
              </a:rPr>
              <a:t>    +-------+------+--------+-------+------+--------+-------+</a:t>
            </a:r>
          </a:p>
          <a:p>
            <a:endParaRPr kumimoji="0" lang="en-US" altLang="en-US" sz="1500">
              <a:solidFill>
                <a:srgbClr val="000000"/>
              </a:solidFill>
              <a:latin typeface="Consolas" panose="020B0609020204030204" pitchFamily="49" charset="0"/>
            </a:endParaRPr>
          </a:p>
        </p:txBody>
      </p:sp>
      <p:sp>
        <p:nvSpPr>
          <p:cNvPr id="53252" name="Rectangle 6"/>
          <p:cNvSpPr>
            <a:spLocks noChangeArrowheads="1"/>
          </p:cNvSpPr>
          <p:nvPr/>
        </p:nvSpPr>
        <p:spPr bwMode="auto">
          <a:xfrm>
            <a:off x="741760" y="2550319"/>
            <a:ext cx="3413522" cy="279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r>
              <a:rPr kumimoji="0" lang="nl-NL" altLang="zh-CN" sz="1350">
                <a:solidFill>
                  <a:srgbClr val="000000"/>
                </a:solidFill>
                <a:latin typeface="Courier" charset="0"/>
              </a:rPr>
              <a:t>    begin</a:t>
            </a:r>
          </a:p>
          <a:p>
            <a:r>
              <a:rPr kumimoji="0" lang="en-US" altLang="zh-CN" sz="1350">
                <a:solidFill>
                  <a:srgbClr val="000000"/>
                </a:solidFill>
                <a:latin typeface="Courier" charset="0"/>
              </a:rPr>
              <a:t>    A = 100</a:t>
            </a:r>
          </a:p>
          <a:p>
            <a:r>
              <a:rPr kumimoji="0" lang="en-US" altLang="zh-CN" sz="1350">
                <a:solidFill>
                  <a:srgbClr val="000000"/>
                </a:solidFill>
                <a:latin typeface="Courier" charset="0"/>
              </a:rPr>
              <a:t>    B = 50</a:t>
            </a:r>
          </a:p>
          <a:p>
            <a:r>
              <a:rPr kumimoji="0" lang="fr-FR" altLang="zh-CN" sz="1350">
                <a:solidFill>
                  <a:srgbClr val="000000"/>
                </a:solidFill>
                <a:latin typeface="Courier" charset="0"/>
              </a:rPr>
              <a:t>    commit</a:t>
            </a:r>
          </a:p>
          <a:p>
            <a:endParaRPr kumimoji="0" lang="en-US" altLang="zh-CN" sz="1350">
              <a:solidFill>
                <a:srgbClr val="000000"/>
              </a:solidFill>
              <a:latin typeface="Courier" charset="0"/>
            </a:endParaRPr>
          </a:p>
          <a:p>
            <a:r>
              <a:rPr kumimoji="0" lang="nl-NL" altLang="zh-CN" sz="1350">
                <a:solidFill>
                  <a:srgbClr val="000000"/>
                </a:solidFill>
                <a:latin typeface="Courier" charset="0"/>
              </a:rPr>
              <a:t>    begin</a:t>
            </a:r>
          </a:p>
          <a:p>
            <a:r>
              <a:rPr kumimoji="0" lang="en-US" altLang="zh-CN" sz="1350">
                <a:solidFill>
                  <a:srgbClr val="000000"/>
                </a:solidFill>
                <a:latin typeface="Courier" charset="0"/>
              </a:rPr>
              <a:t>    A = A - 20</a:t>
            </a:r>
          </a:p>
          <a:p>
            <a:r>
              <a:rPr kumimoji="0" lang="en-US" altLang="zh-CN" sz="1350">
                <a:solidFill>
                  <a:srgbClr val="000000"/>
                </a:solidFill>
                <a:latin typeface="Courier" charset="0"/>
              </a:rPr>
              <a:t>    B = B + 20</a:t>
            </a:r>
          </a:p>
          <a:p>
            <a:r>
              <a:rPr kumimoji="0" lang="fr-FR" altLang="zh-CN" sz="1350">
                <a:solidFill>
                  <a:srgbClr val="000000"/>
                </a:solidFill>
                <a:latin typeface="Courier" charset="0"/>
              </a:rPr>
              <a:t>    commit</a:t>
            </a:r>
          </a:p>
          <a:p>
            <a:endParaRPr kumimoji="0" lang="en-US" altLang="zh-CN" sz="1350">
              <a:solidFill>
                <a:srgbClr val="000000"/>
              </a:solidFill>
              <a:latin typeface="Courier" charset="0"/>
            </a:endParaRPr>
          </a:p>
          <a:p>
            <a:r>
              <a:rPr kumimoji="0" lang="nl-NL" altLang="zh-CN" sz="1350">
                <a:solidFill>
                  <a:srgbClr val="000000"/>
                </a:solidFill>
                <a:latin typeface="Courier" charset="0"/>
              </a:rPr>
              <a:t>    begin</a:t>
            </a:r>
          </a:p>
          <a:p>
            <a:r>
              <a:rPr kumimoji="0" lang="en-US" altLang="zh-CN" sz="1350">
                <a:solidFill>
                  <a:srgbClr val="000000"/>
                </a:solidFill>
                <a:latin typeface="Courier" charset="0"/>
              </a:rPr>
              <a:t>    A = A + 30</a:t>
            </a:r>
          </a:p>
          <a:p>
            <a:r>
              <a:rPr kumimoji="0" lang="en-US" altLang="zh-CN" sz="1350">
                <a:solidFill>
                  <a:srgbClr val="000000"/>
                </a:solidFill>
                <a:latin typeface="Courier" charset="0"/>
              </a:rPr>
              <a:t>    --CRASH--</a:t>
            </a:r>
          </a:p>
        </p:txBody>
      </p:sp>
    </p:spTree>
    <p:extLst>
      <p:ext uri="{BB962C8B-B14F-4D97-AF65-F5344CB8AC3E}">
        <p14:creationId xmlns:p14="http://schemas.microsoft.com/office/powerpoint/2010/main" val="4066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marL="0" indent="0" algn="ctr">
              <a:buNone/>
            </a:pPr>
            <a:r>
              <a:rPr lang="da-DK"/>
              <a:t>"</a:t>
            </a:r>
            <a:r>
              <a:rPr lang="da-DK" i="1"/>
              <a:t>I am a programmer. On my 1040 form*, that is what I put down as my occupation. As a programmer, I write programs. "</a:t>
            </a:r>
          </a:p>
          <a:p>
            <a:pPr marL="0" indent="0" algn="ctr">
              <a:buNone/>
            </a:pPr>
            <a:endParaRPr lang="da-DK" i="1"/>
          </a:p>
          <a:p>
            <a:pPr marL="0" indent="0" algn="ctr">
              <a:buNone/>
            </a:pPr>
            <a:r>
              <a:rPr lang="en-US" i="1"/>
              <a:t>"I would like to present to you the cutest program I ever wrote."</a:t>
            </a:r>
            <a:endParaRPr lang="da-DK" i="1"/>
          </a:p>
          <a:p>
            <a:pPr marL="0" indent="0" algn="ctr">
              <a:buNone/>
            </a:pPr>
            <a:endParaRPr lang="da-DK" sz="2000" i="1"/>
          </a:p>
          <a:p>
            <a:pPr marL="0" indent="0" algn="ctr">
              <a:buNone/>
            </a:pPr>
            <a:endParaRPr lang="da-DK" sz="2000" i="1"/>
          </a:p>
          <a:p>
            <a:pPr marL="0" indent="0" algn="ctr">
              <a:buNone/>
            </a:pPr>
            <a:r>
              <a:rPr lang="da-DK" sz="1800"/>
              <a:t>* 1040 form = U.S. Individual Income Tax Return</a:t>
            </a:r>
          </a:p>
        </p:txBody>
      </p:sp>
    </p:spTree>
    <p:extLst>
      <p:ext uri="{BB962C8B-B14F-4D97-AF65-F5344CB8AC3E}">
        <p14:creationId xmlns:p14="http://schemas.microsoft.com/office/powerpoint/2010/main" val="243824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a:t>
            </a:r>
          </a:p>
        </p:txBody>
      </p:sp>
      <p:sp>
        <p:nvSpPr>
          <p:cNvPr id="3" name="Content Placeholder 2"/>
          <p:cNvSpPr>
            <a:spLocks noGrp="1"/>
          </p:cNvSpPr>
          <p:nvPr>
            <p:ph idx="1"/>
          </p:nvPr>
        </p:nvSpPr>
        <p:spPr>
          <a:xfrm>
            <a:off x="457200" y="1561356"/>
            <a:ext cx="8229600" cy="3960440"/>
          </a:xfrm>
        </p:spPr>
        <p:txBody>
          <a:bodyPr>
            <a:noAutofit/>
          </a:bodyPr>
          <a:lstStyle/>
          <a:p>
            <a:pPr marL="0" indent="0">
              <a:spcBef>
                <a:spcPts val="268"/>
              </a:spcBef>
              <a:buNone/>
            </a:pPr>
            <a:r>
              <a:rPr lang="en-US" sz="1600" b="1" dirty="0">
                <a:latin typeface="Consolas" panose="020B0609020204030204" pitchFamily="49" charset="0"/>
                <a:cs typeface="Courier"/>
              </a:rPr>
              <a:t>read(log, </a:t>
            </a:r>
            <a:r>
              <a:rPr lang="en-US" sz="1600" b="1" dirty="0" err="1">
                <a:latin typeface="Consolas" panose="020B0609020204030204" pitchFamily="49" charset="0"/>
                <a:cs typeface="Courier"/>
              </a:rPr>
              <a:t>var</a:t>
            </a:r>
            <a:r>
              <a:rPr lang="en-US" sz="1600" b="1" dirty="0">
                <a:latin typeface="Consolas" panose="020B0609020204030204" pitchFamily="49" charset="0"/>
                <a:cs typeface="Courier"/>
              </a:rPr>
              <a:t>): </a:t>
            </a:r>
            <a:endParaRPr lang="zh-CN" altLang="en-US" sz="1600" b="1"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commits = {} </a:t>
            </a:r>
          </a:p>
          <a:p>
            <a:pPr marL="0" indent="0">
              <a:spcBef>
                <a:spcPts val="268"/>
              </a:spcBef>
              <a:buNone/>
            </a:pPr>
            <a:r>
              <a:rPr lang="zh-CN" altLang="en-US" sz="1600" dirty="0">
                <a:latin typeface="Consolas" panose="020B0609020204030204" pitchFamily="49" charset="0"/>
                <a:cs typeface="Courier"/>
              </a:rPr>
              <a:t>  </a:t>
            </a:r>
            <a:r>
              <a:rPr lang="en-US" sz="1600" i="1" dirty="0">
                <a:solidFill>
                  <a:schemeClr val="accent1"/>
                </a:solidFill>
                <a:latin typeface="Consolas" panose="020B0609020204030204" pitchFamily="49" charset="0"/>
                <a:cs typeface="Courier"/>
              </a:rPr>
              <a:t>// scan backwards</a:t>
            </a:r>
            <a:r>
              <a:rPr lang="en-US" sz="1600" dirty="0">
                <a:latin typeface="Consolas" panose="020B0609020204030204" pitchFamily="49" charset="0"/>
                <a:cs typeface="Courier"/>
              </a:rPr>
              <a:t>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for record r in log[</a:t>
            </a:r>
            <a:r>
              <a:rPr lang="en-US" sz="1600" dirty="0" err="1">
                <a:latin typeface="Consolas" panose="020B0609020204030204" pitchFamily="49" charset="0"/>
                <a:cs typeface="Courier"/>
              </a:rPr>
              <a:t>len</a:t>
            </a:r>
            <a:r>
              <a:rPr lang="en-US" sz="1600" dirty="0">
                <a:latin typeface="Consolas" panose="020B0609020204030204" pitchFamily="49" charset="0"/>
                <a:cs typeface="Courier"/>
              </a:rPr>
              <a:t>(log) - 1] .. log[0]:</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 </a:t>
            </a:r>
            <a:r>
              <a:rPr lang="en-US" sz="1600" i="1" dirty="0">
                <a:solidFill>
                  <a:schemeClr val="accent1"/>
                </a:solidFill>
                <a:latin typeface="Consolas" panose="020B0609020204030204" pitchFamily="49" charset="0"/>
                <a:cs typeface="Courier"/>
              </a:rPr>
              <a:t>// keep track of commits</a:t>
            </a:r>
            <a:r>
              <a:rPr lang="en-US" sz="1600" dirty="0">
                <a:latin typeface="Consolas" panose="020B0609020204030204" pitchFamily="49" charset="0"/>
                <a:cs typeface="Courier"/>
              </a:rPr>
              <a:t>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if </a:t>
            </a:r>
            <a:r>
              <a:rPr lang="en-US" sz="1600" dirty="0" err="1">
                <a:latin typeface="Consolas" panose="020B0609020204030204" pitchFamily="49" charset="0"/>
                <a:cs typeface="Courier"/>
              </a:rPr>
              <a:t>r.type</a:t>
            </a:r>
            <a:r>
              <a:rPr lang="en-US" sz="1600" dirty="0">
                <a:latin typeface="Consolas" panose="020B0609020204030204" pitchFamily="49" charset="0"/>
                <a:cs typeface="Courier"/>
              </a:rPr>
              <a:t> == commit: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err="1">
                <a:latin typeface="Consolas" panose="020B0609020204030204" pitchFamily="49" charset="0"/>
                <a:cs typeface="Courier"/>
              </a:rPr>
              <a:t>commits.add</a:t>
            </a:r>
            <a:r>
              <a:rPr lang="en-US" sz="1600" dirty="0">
                <a:latin typeface="Consolas" panose="020B0609020204030204" pitchFamily="49" charset="0"/>
                <a:cs typeface="Courier"/>
              </a:rPr>
              <a:t>(</a:t>
            </a:r>
            <a:r>
              <a:rPr lang="en-US" sz="1600" dirty="0" err="1">
                <a:latin typeface="Consolas" panose="020B0609020204030204" pitchFamily="49" charset="0"/>
                <a:cs typeface="Courier"/>
              </a:rPr>
              <a:t>r.tid</a:t>
            </a:r>
            <a:r>
              <a:rPr lang="en-US" sz="1600" dirty="0">
                <a:latin typeface="Consolas" panose="020B0609020204030204" pitchFamily="49" charset="0"/>
                <a:cs typeface="Courier"/>
              </a:rPr>
              <a:t>)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i="1" dirty="0">
                <a:solidFill>
                  <a:schemeClr val="accent1"/>
                </a:solidFill>
                <a:latin typeface="Consolas" panose="020B0609020204030204" pitchFamily="49" charset="0"/>
                <a:cs typeface="Courier"/>
              </a:rPr>
              <a:t>// find </a:t>
            </a:r>
            <a:r>
              <a:rPr lang="en-US" sz="1600" i="1" dirty="0" err="1">
                <a:solidFill>
                  <a:schemeClr val="accent1"/>
                </a:solidFill>
                <a:latin typeface="Consolas" panose="020B0609020204030204" pitchFamily="49" charset="0"/>
                <a:cs typeface="Courier"/>
              </a:rPr>
              <a:t>var’s</a:t>
            </a:r>
            <a:r>
              <a:rPr lang="en-US" sz="1600" i="1" dirty="0">
                <a:solidFill>
                  <a:schemeClr val="accent1"/>
                </a:solidFill>
                <a:latin typeface="Consolas" panose="020B0609020204030204" pitchFamily="49" charset="0"/>
                <a:cs typeface="Courier"/>
              </a:rPr>
              <a:t> last committed value</a:t>
            </a:r>
            <a:r>
              <a:rPr lang="en-US" sz="1600" dirty="0">
                <a:latin typeface="Consolas" panose="020B0609020204030204" pitchFamily="49" charset="0"/>
                <a:cs typeface="Courier"/>
              </a:rPr>
              <a:t>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if </a:t>
            </a:r>
            <a:r>
              <a:rPr lang="en-US" sz="1600" dirty="0" err="1">
                <a:latin typeface="Consolas" panose="020B0609020204030204" pitchFamily="49" charset="0"/>
                <a:cs typeface="Courier"/>
              </a:rPr>
              <a:t>r.type</a:t>
            </a:r>
            <a:r>
              <a:rPr lang="en-US" sz="1600" dirty="0">
                <a:latin typeface="Consolas" panose="020B0609020204030204" pitchFamily="49" charset="0"/>
                <a:cs typeface="Courier"/>
              </a:rPr>
              <a:t> == update and</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 </a:t>
            </a:r>
            <a:r>
              <a:rPr lang="zh-CN" altLang="en-US" sz="1600" dirty="0">
                <a:latin typeface="Consolas" panose="020B0609020204030204" pitchFamily="49" charset="0"/>
                <a:cs typeface="Courier"/>
              </a:rPr>
              <a:t>（</a:t>
            </a:r>
            <a:r>
              <a:rPr lang="en-US" sz="1600" dirty="0" err="1">
                <a:latin typeface="Consolas" panose="020B0609020204030204" pitchFamily="49" charset="0"/>
                <a:cs typeface="Courier"/>
              </a:rPr>
              <a:t>r.tid</a:t>
            </a:r>
            <a:r>
              <a:rPr lang="en-US" sz="1600" dirty="0">
                <a:latin typeface="Consolas" panose="020B0609020204030204" pitchFamily="49" charset="0"/>
                <a:cs typeface="Courier"/>
              </a:rPr>
              <a:t> in commits</a:t>
            </a:r>
            <a:r>
              <a:rPr lang="zh-CN" altLang="en-US" sz="1600" dirty="0">
                <a:latin typeface="Consolas" panose="020B0609020204030204" pitchFamily="49" charset="0"/>
                <a:cs typeface="Courier"/>
              </a:rPr>
              <a:t> </a:t>
            </a:r>
            <a:r>
              <a:rPr lang="en-US" altLang="zh-CN" sz="1600" b="1" dirty="0">
                <a:solidFill>
                  <a:schemeClr val="accent2"/>
                </a:solidFill>
                <a:latin typeface="Consolas" panose="020B0609020204030204" pitchFamily="49" charset="0"/>
                <a:cs typeface="Courier"/>
              </a:rPr>
              <a:t>or</a:t>
            </a:r>
            <a:r>
              <a:rPr lang="zh-CN" altLang="en-US" sz="1600" b="1" dirty="0">
                <a:solidFill>
                  <a:schemeClr val="accent2"/>
                </a:solidFill>
                <a:latin typeface="Consolas" panose="020B0609020204030204" pitchFamily="49" charset="0"/>
                <a:cs typeface="Courier"/>
              </a:rPr>
              <a:t> </a:t>
            </a:r>
            <a:r>
              <a:rPr lang="en-US" altLang="zh-CN" sz="1600" b="1" dirty="0" err="1">
                <a:solidFill>
                  <a:schemeClr val="accent2"/>
                </a:solidFill>
                <a:latin typeface="Consolas" panose="020B0609020204030204" pitchFamily="49" charset="0"/>
                <a:cs typeface="Courier"/>
              </a:rPr>
              <a:t>r.tid</a:t>
            </a:r>
            <a:r>
              <a:rPr lang="en-US" altLang="zh-CN" sz="1600" b="1" dirty="0">
                <a:solidFill>
                  <a:schemeClr val="accent2"/>
                </a:solidFill>
                <a:latin typeface="Consolas" panose="020B0609020204030204" pitchFamily="49" charset="0"/>
                <a:cs typeface="Courier"/>
              </a:rPr>
              <a:t> == </a:t>
            </a:r>
            <a:r>
              <a:rPr lang="en-US" altLang="zh-CN" sz="1600" b="1" dirty="0" err="1">
                <a:solidFill>
                  <a:schemeClr val="accent2"/>
                </a:solidFill>
                <a:latin typeface="Consolas" panose="020B0609020204030204" pitchFamily="49" charset="0"/>
                <a:cs typeface="Courier"/>
              </a:rPr>
              <a:t>current_tid</a:t>
            </a:r>
            <a:r>
              <a:rPr lang="en-US" altLang="zh-CN" sz="1600" dirty="0">
                <a:latin typeface="Consolas" panose="020B0609020204030204" pitchFamily="49" charset="0"/>
                <a:cs typeface="Courier"/>
              </a:rPr>
              <a:t>)</a:t>
            </a:r>
            <a:r>
              <a:rPr lang="en-US" sz="1600" dirty="0">
                <a:latin typeface="Consolas" panose="020B0609020204030204" pitchFamily="49" charset="0"/>
                <a:cs typeface="Courier"/>
              </a:rPr>
              <a:t> and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err="1">
                <a:latin typeface="Consolas" panose="020B0609020204030204" pitchFamily="49" charset="0"/>
                <a:cs typeface="Courier"/>
              </a:rPr>
              <a:t>r.var</a:t>
            </a:r>
            <a:r>
              <a:rPr lang="en-US" sz="1600" dirty="0">
                <a:latin typeface="Consolas" panose="020B0609020204030204" pitchFamily="49" charset="0"/>
                <a:cs typeface="Courier"/>
              </a:rPr>
              <a:t> == </a:t>
            </a:r>
            <a:r>
              <a:rPr lang="en-US" sz="1600" dirty="0" err="1">
                <a:latin typeface="Consolas" panose="020B0609020204030204" pitchFamily="49" charset="0"/>
                <a:cs typeface="Courier"/>
              </a:rPr>
              <a:t>var</a:t>
            </a:r>
            <a:r>
              <a:rPr lang="en-US" sz="1600" dirty="0">
                <a:latin typeface="Consolas" panose="020B0609020204030204" pitchFamily="49" charset="0"/>
                <a:cs typeface="Courier"/>
              </a:rPr>
              <a:t>: </a:t>
            </a:r>
            <a:endParaRPr lang="zh-CN" altLang="en-US" sz="1600" dirty="0">
              <a:latin typeface="Consolas" panose="020B0609020204030204" pitchFamily="49" charset="0"/>
              <a:cs typeface="Courier"/>
            </a:endParaRPr>
          </a:p>
          <a:p>
            <a:pPr marL="0" indent="0">
              <a:spcBef>
                <a:spcPts val="2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return </a:t>
            </a:r>
            <a:r>
              <a:rPr lang="en-US" sz="1600" dirty="0" err="1">
                <a:latin typeface="Consolas" panose="020B0609020204030204" pitchFamily="49" charset="0"/>
                <a:cs typeface="Courier"/>
              </a:rPr>
              <a:t>r.new_value</a:t>
            </a:r>
            <a:r>
              <a:rPr lang="en-US" sz="1600" dirty="0">
                <a:latin typeface="Consolas" panose="020B0609020204030204" pitchFamily="49" charset="0"/>
                <a:cs typeface="Courier"/>
              </a:rPr>
              <a:t> </a:t>
            </a:r>
          </a:p>
        </p:txBody>
      </p:sp>
      <p:sp>
        <p:nvSpPr>
          <p:cNvPr id="4" name="Rectangle 3"/>
          <p:cNvSpPr/>
          <p:nvPr/>
        </p:nvSpPr>
        <p:spPr>
          <a:xfrm>
            <a:off x="1835696" y="121196"/>
            <a:ext cx="7015519" cy="1569660"/>
          </a:xfrm>
          <a:prstGeom prst="rect">
            <a:avLst/>
          </a:prstGeom>
        </p:spPr>
        <p:txBody>
          <a:bodyPr wrap="square">
            <a:spAutoFit/>
          </a:bodyPr>
          <a:lstStyle/>
          <a:p>
            <a:r>
              <a:rPr lang="en-US" sz="1600" dirty="0">
                <a:solidFill>
                  <a:schemeClr val="accent2"/>
                </a:solidFill>
                <a:latin typeface="Consolas"/>
                <a:cs typeface="Consolas"/>
              </a:rPr>
              <a:t>    +-------+------+--------+-------+------+--------+-------+</a:t>
            </a:r>
          </a:p>
          <a:p>
            <a:r>
              <a:rPr lang="en-US" sz="1600" dirty="0">
                <a:solidFill>
                  <a:schemeClr val="accent2"/>
                </a:solidFill>
                <a:latin typeface="Consolas"/>
                <a:cs typeface="Consolas"/>
              </a:rPr>
              <a:t>TID |  T1   |  T1  |   T1   |  T2   |  T2  |   T2   |   T3  |</a:t>
            </a:r>
          </a:p>
          <a:p>
            <a:r>
              <a:rPr lang="en-US" sz="1600" dirty="0">
                <a:solidFill>
                  <a:schemeClr val="accent2"/>
                </a:solidFill>
                <a:latin typeface="Consolas"/>
                <a:cs typeface="Consolas"/>
              </a:rPr>
              <a:t>OLD | A=0   | B=0  |        | A=100 | B=50 |        | A=80  |</a:t>
            </a:r>
          </a:p>
          <a:p>
            <a:r>
              <a:rPr lang="pl-PL" sz="1600" dirty="0">
                <a:solidFill>
                  <a:schemeClr val="accent2"/>
                </a:solidFill>
                <a:latin typeface="Consolas"/>
                <a:cs typeface="Consolas"/>
              </a:rPr>
              <a:t>NEW | A=100 | B=50 | COMMIT | A=80  | B=70 | COMMIT | A=110 |</a:t>
            </a:r>
          </a:p>
          <a:p>
            <a:r>
              <a:rPr lang="en-US" sz="1600" dirty="0">
                <a:solidFill>
                  <a:schemeClr val="accent2"/>
                </a:solidFill>
                <a:latin typeface="Consolas"/>
                <a:cs typeface="Consolas"/>
              </a:rPr>
              <a:t>    +-------+------+--------+-------+------+--------+-------+</a:t>
            </a:r>
          </a:p>
          <a:p>
            <a:endParaRPr lang="en-US" sz="1600" dirty="0">
              <a:solidFill>
                <a:schemeClr val="accent2"/>
              </a:solidFill>
              <a:latin typeface="Consolas"/>
              <a:cs typeface="Consolas"/>
            </a:endParaRPr>
          </a:p>
        </p:txBody>
      </p:sp>
    </p:spTree>
    <p:extLst>
      <p:ext uri="{BB962C8B-B14F-4D97-AF65-F5344CB8AC3E}">
        <p14:creationId xmlns:p14="http://schemas.microsoft.com/office/powerpoint/2010/main" val="339993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Performance</a:t>
            </a:r>
            <a:r>
              <a:rPr lang="zh-CN" altLang="en-US" dirty="0"/>
              <a:t> </a:t>
            </a:r>
            <a:r>
              <a:rPr lang="en-US" altLang="zh-CN" dirty="0"/>
              <a:t>Problem</a:t>
            </a:r>
            <a:r>
              <a:rPr lang="zh-CN" altLang="en-US" dirty="0"/>
              <a:t> </a:t>
            </a:r>
            <a:r>
              <a:rPr lang="en-US" altLang="zh-CN" dirty="0"/>
              <a:t>of</a:t>
            </a:r>
            <a:r>
              <a:rPr lang="zh-CN" altLang="en-US" dirty="0"/>
              <a:t> </a:t>
            </a:r>
            <a:r>
              <a:rPr lang="en-US" altLang="zh-CN" dirty="0"/>
              <a:t>Log-only</a:t>
            </a:r>
            <a:r>
              <a:rPr lang="zh-CN" altLang="en-US" dirty="0"/>
              <a:t> </a:t>
            </a:r>
            <a:r>
              <a:rPr lang="en-US" altLang="zh-CN" dirty="0"/>
              <a:t>Approach</a:t>
            </a:r>
            <a:endParaRPr lang="en-US" dirty="0"/>
          </a:p>
        </p:txBody>
      </p:sp>
      <p:sp>
        <p:nvSpPr>
          <p:cNvPr id="3" name="Content Placeholder 2"/>
          <p:cNvSpPr>
            <a:spLocks noGrp="1"/>
          </p:cNvSpPr>
          <p:nvPr>
            <p:ph idx="1"/>
          </p:nvPr>
        </p:nvSpPr>
        <p:spPr/>
        <p:txBody>
          <a:bodyPr>
            <a:normAutofit lnSpcReduction="10000"/>
          </a:bodyPr>
          <a:lstStyle/>
          <a:p>
            <a:r>
              <a:rPr lang="en-US" sz="2800" b="1" dirty="0"/>
              <a:t>Write</a:t>
            </a:r>
            <a:r>
              <a:rPr lang="en-US" sz="2800" dirty="0"/>
              <a:t> performance is probably good</a:t>
            </a:r>
            <a:endParaRPr lang="zh-CN" altLang="en-US" sz="2800" dirty="0"/>
          </a:p>
          <a:p>
            <a:pPr lvl="1"/>
            <a:r>
              <a:rPr lang="en-US" altLang="zh-CN" sz="2400" dirty="0"/>
              <a:t>S</a:t>
            </a:r>
            <a:r>
              <a:rPr lang="en-US" sz="2400" dirty="0"/>
              <a:t>equential writes, instead of random</a:t>
            </a:r>
            <a:endParaRPr lang="en-US" dirty="0"/>
          </a:p>
          <a:p>
            <a:pPr lvl="1"/>
            <a:r>
              <a:rPr lang="en-US" altLang="zh-CN" sz="2400" dirty="0"/>
              <a:t>Need</a:t>
            </a:r>
            <a:r>
              <a:rPr lang="zh-CN" altLang="en-US" sz="2400" dirty="0"/>
              <a:t> </a:t>
            </a:r>
            <a:r>
              <a:rPr lang="en-US" altLang="zh-CN" sz="2400" dirty="0"/>
              <a:t>to</a:t>
            </a:r>
            <a:r>
              <a:rPr lang="zh-CN" altLang="en-US" sz="2400" dirty="0"/>
              <a:t> </a:t>
            </a:r>
            <a:r>
              <a:rPr lang="en-US" sz="2400" dirty="0"/>
              <a:t>write to disk </a:t>
            </a:r>
            <a:r>
              <a:rPr lang="en-US" sz="2400" i="1" dirty="0"/>
              <a:t>twice</a:t>
            </a:r>
            <a:r>
              <a:rPr lang="en-US" sz="2400" dirty="0"/>
              <a:t> instead of </a:t>
            </a:r>
            <a:r>
              <a:rPr lang="en-US" sz="2400" i="1" dirty="0"/>
              <a:t>once</a:t>
            </a:r>
          </a:p>
          <a:p>
            <a:r>
              <a:rPr lang="en-US" sz="2800" b="1" dirty="0"/>
              <a:t>Read</a:t>
            </a:r>
            <a:r>
              <a:rPr lang="en-US" sz="2800" dirty="0"/>
              <a:t> performance is </a:t>
            </a:r>
            <a:r>
              <a:rPr lang="en-US" sz="2800" dirty="0">
                <a:solidFill>
                  <a:schemeClr val="accent2"/>
                </a:solidFill>
              </a:rPr>
              <a:t>terrible!</a:t>
            </a:r>
            <a:endParaRPr lang="zh-CN" altLang="en-US" sz="2800" dirty="0">
              <a:solidFill>
                <a:schemeClr val="accent2"/>
              </a:solidFill>
            </a:endParaRPr>
          </a:p>
          <a:p>
            <a:pPr lvl="1"/>
            <a:r>
              <a:rPr lang="en-US" altLang="zh-CN" sz="2400" dirty="0"/>
              <a:t>S</a:t>
            </a:r>
            <a:r>
              <a:rPr lang="en-US" sz="2400" dirty="0"/>
              <a:t>can the log for every read!</a:t>
            </a:r>
          </a:p>
          <a:p>
            <a:r>
              <a:rPr lang="en-US" altLang="zh-CN" sz="2800" b="1" dirty="0"/>
              <a:t>R</a:t>
            </a:r>
            <a:r>
              <a:rPr lang="en-US" sz="2800" b="1" dirty="0"/>
              <a:t>ecovery</a:t>
            </a:r>
            <a:r>
              <a:rPr lang="en-US" sz="2800" dirty="0"/>
              <a:t> is instantaneous</a:t>
            </a:r>
            <a:endParaRPr lang="zh-CN" altLang="en-US" sz="2800" dirty="0"/>
          </a:p>
          <a:p>
            <a:pPr lvl="1"/>
            <a:r>
              <a:rPr lang="en-US" altLang="zh-CN" sz="2400" dirty="0"/>
              <a:t>N</a:t>
            </a:r>
            <a:r>
              <a:rPr lang="en-US" sz="2400" dirty="0"/>
              <a:t>othing to do</a:t>
            </a:r>
          </a:p>
          <a:p>
            <a:endParaRPr lang="en-US" sz="2800" dirty="0"/>
          </a:p>
        </p:txBody>
      </p:sp>
    </p:spTree>
    <p:extLst>
      <p:ext uri="{BB962C8B-B14F-4D97-AF65-F5344CB8AC3E}">
        <p14:creationId xmlns:p14="http://schemas.microsoft.com/office/powerpoint/2010/main" val="34812282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Optimization</a:t>
            </a:r>
          </a:p>
        </p:txBody>
      </p:sp>
      <p:sp>
        <p:nvSpPr>
          <p:cNvPr id="3" name="Content Placeholder 2"/>
          <p:cNvSpPr>
            <a:spLocks noGrp="1"/>
          </p:cNvSpPr>
          <p:nvPr>
            <p:ph idx="1"/>
          </p:nvPr>
        </p:nvSpPr>
        <p:spPr>
          <a:xfrm>
            <a:off x="457200" y="1165312"/>
            <a:ext cx="8229600" cy="3996444"/>
          </a:xfrm>
        </p:spPr>
        <p:txBody>
          <a:bodyPr>
            <a:normAutofit fontScale="92500" lnSpcReduction="10000"/>
          </a:bodyPr>
          <a:lstStyle/>
          <a:p>
            <a:pPr>
              <a:lnSpc>
                <a:spcPct val="110000"/>
              </a:lnSpc>
            </a:pPr>
            <a:r>
              <a:rPr lang="en-US" sz="2800" dirty="0"/>
              <a:t>Keep both a log and </a:t>
            </a:r>
            <a:r>
              <a:rPr lang="en-US" sz="2800" b="1" dirty="0">
                <a:solidFill>
                  <a:schemeClr val="accent2"/>
                </a:solidFill>
              </a:rPr>
              <a:t>cell storage</a:t>
            </a:r>
            <a:endParaRPr lang="en-US" sz="2800" dirty="0">
              <a:solidFill>
                <a:schemeClr val="accent2"/>
              </a:solidFill>
            </a:endParaRPr>
          </a:p>
          <a:p>
            <a:pPr lvl="1">
              <a:lnSpc>
                <a:spcPct val="110000"/>
              </a:lnSpc>
            </a:pPr>
            <a:r>
              <a:rPr lang="en-US" sz="2400" dirty="0"/>
              <a:t>Log as before: authoritative, provides all-or-nothing atomicity</a:t>
            </a:r>
          </a:p>
          <a:p>
            <a:pPr lvl="1">
              <a:lnSpc>
                <a:spcPct val="110000"/>
              </a:lnSpc>
            </a:pPr>
            <a:r>
              <a:rPr lang="en-US" sz="2400" dirty="0"/>
              <a:t>Cell storage: provides fast reads, but </a:t>
            </a:r>
            <a:r>
              <a:rPr lang="en-US" sz="2400" i="1" dirty="0"/>
              <a:t>cannot</a:t>
            </a:r>
            <a:r>
              <a:rPr lang="en-US" sz="2400" dirty="0"/>
              <a:t> provide all-or-nothing</a:t>
            </a:r>
          </a:p>
          <a:p>
            <a:pPr lvl="1">
              <a:lnSpc>
                <a:spcPct val="110000"/>
              </a:lnSpc>
            </a:pPr>
            <a:r>
              <a:rPr lang="en-US" altLang="zh-CN" sz="2400" dirty="0"/>
              <a:t>Both are stored on disk</a:t>
            </a:r>
            <a:endParaRPr lang="en-US" sz="2400" dirty="0"/>
          </a:p>
          <a:p>
            <a:pPr>
              <a:lnSpc>
                <a:spcPct val="110000"/>
              </a:lnSpc>
            </a:pPr>
            <a:r>
              <a:rPr lang="en-US" sz="2800" dirty="0"/>
              <a:t>Terminology</a:t>
            </a:r>
          </a:p>
          <a:p>
            <a:pPr lvl="1">
              <a:lnSpc>
                <a:spcPct val="110000"/>
              </a:lnSpc>
            </a:pPr>
            <a:r>
              <a:rPr lang="en-US" sz="2400" dirty="0"/>
              <a:t>"</a:t>
            </a:r>
            <a:r>
              <a:rPr lang="en-US" sz="2400" i="1" dirty="0">
                <a:solidFill>
                  <a:schemeClr val="accent2"/>
                </a:solidFill>
              </a:rPr>
              <a:t>log</a:t>
            </a:r>
            <a:r>
              <a:rPr lang="en-US" sz="2400" dirty="0"/>
              <a:t>" an update when it's written to the </a:t>
            </a:r>
            <a:r>
              <a:rPr lang="en-US" sz="2400" dirty="0">
                <a:solidFill>
                  <a:schemeClr val="accent2"/>
                </a:solidFill>
              </a:rPr>
              <a:t>log</a:t>
            </a:r>
          </a:p>
          <a:p>
            <a:pPr lvl="1">
              <a:lnSpc>
                <a:spcPct val="110000"/>
              </a:lnSpc>
            </a:pPr>
            <a:r>
              <a:rPr lang="en-US" sz="2400" dirty="0"/>
              <a:t>"</a:t>
            </a:r>
            <a:r>
              <a:rPr lang="en-US" sz="2400" i="1" dirty="0">
                <a:solidFill>
                  <a:schemeClr val="accent2"/>
                </a:solidFill>
              </a:rPr>
              <a:t>install</a:t>
            </a:r>
            <a:r>
              <a:rPr lang="en-US" sz="2400" dirty="0"/>
              <a:t>" an update when it's written to </a:t>
            </a:r>
            <a:r>
              <a:rPr lang="en-US" sz="2400" dirty="0">
                <a:solidFill>
                  <a:schemeClr val="accent2"/>
                </a:solidFill>
              </a:rPr>
              <a:t>cell</a:t>
            </a:r>
            <a:r>
              <a:rPr lang="en-US" sz="2400" dirty="0"/>
              <a:t> </a:t>
            </a:r>
            <a:r>
              <a:rPr lang="en-US" sz="2400" dirty="0">
                <a:solidFill>
                  <a:schemeClr val="accent2"/>
                </a:solidFill>
              </a:rPr>
              <a:t>storage</a:t>
            </a:r>
          </a:p>
        </p:txBody>
      </p:sp>
    </p:spTree>
    <p:extLst>
      <p:ext uri="{BB962C8B-B14F-4D97-AF65-F5344CB8AC3E}">
        <p14:creationId xmlns:p14="http://schemas.microsoft.com/office/powerpoint/2010/main" val="3934833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816"/>
            <a:ext cx="8229600" cy="952500"/>
          </a:xfrm>
        </p:spPr>
        <p:txBody>
          <a:bodyPr/>
          <a:lstStyle/>
          <a:p>
            <a:r>
              <a:rPr lang="en-US" altLang="zh-CN" dirty="0"/>
              <a:t>Read / write with Cell Storage</a:t>
            </a:r>
            <a:endParaRPr lang="en-US" dirty="0"/>
          </a:p>
        </p:txBody>
      </p:sp>
      <p:sp>
        <p:nvSpPr>
          <p:cNvPr id="3" name="Content Placeholder 2"/>
          <p:cNvSpPr>
            <a:spLocks noGrp="1"/>
          </p:cNvSpPr>
          <p:nvPr>
            <p:ph idx="1"/>
          </p:nvPr>
        </p:nvSpPr>
        <p:spPr>
          <a:xfrm>
            <a:off x="457200" y="3418176"/>
            <a:ext cx="8229600" cy="2031612"/>
          </a:xfrm>
        </p:spPr>
        <p:txBody>
          <a:bodyPr>
            <a:noAutofit/>
          </a:bodyPr>
          <a:lstStyle/>
          <a:p>
            <a:pPr marL="0" indent="0">
              <a:spcBef>
                <a:spcPts val="168"/>
              </a:spcBef>
              <a:buNone/>
            </a:pPr>
            <a:r>
              <a:rPr lang="en-US" sz="1600" b="1" dirty="0">
                <a:latin typeface="Consolas" panose="020B0609020204030204" pitchFamily="49" charset="0"/>
                <a:cs typeface="Courier"/>
              </a:rPr>
              <a:t>read</a:t>
            </a:r>
            <a:r>
              <a:rPr lang="en-US" sz="1600" b="0" dirty="0">
                <a:latin typeface="Consolas" panose="020B0609020204030204" pitchFamily="49" charset="0"/>
                <a:cs typeface="Courier"/>
              </a:rPr>
              <a:t>(</a:t>
            </a:r>
            <a:r>
              <a:rPr lang="en-US" sz="1600" b="0" dirty="0" err="1">
                <a:latin typeface="Consolas" panose="020B0609020204030204" pitchFamily="49" charset="0"/>
                <a:cs typeface="Courier"/>
              </a:rPr>
              <a:t>var</a:t>
            </a:r>
            <a:r>
              <a:rPr lang="en-US" sz="1600" b="0" dirty="0">
                <a:latin typeface="Consolas" panose="020B0609020204030204" pitchFamily="49" charset="0"/>
                <a:cs typeface="Courier"/>
              </a:rPr>
              <a:t>):</a:t>
            </a:r>
          </a:p>
          <a:p>
            <a:pPr marL="0" indent="0">
              <a:spcBef>
                <a:spcPts val="168"/>
              </a:spcBef>
              <a:buNone/>
            </a:pPr>
            <a:r>
              <a:rPr lang="en-US" sz="1600" b="0" dirty="0">
                <a:latin typeface="Consolas" panose="020B0609020204030204" pitchFamily="49" charset="0"/>
                <a:cs typeface="Courier"/>
              </a:rPr>
              <a:t>    return </a:t>
            </a:r>
            <a:r>
              <a:rPr lang="en-US" sz="1600" b="0" dirty="0" err="1">
                <a:latin typeface="Consolas" panose="020B0609020204030204" pitchFamily="49" charset="0"/>
                <a:cs typeface="Courier"/>
              </a:rPr>
              <a:t>cell_read</a:t>
            </a:r>
            <a:r>
              <a:rPr lang="en-US" sz="1600" b="0" dirty="0">
                <a:latin typeface="Consolas" panose="020B0609020204030204" pitchFamily="49" charset="0"/>
                <a:cs typeface="Courier"/>
              </a:rPr>
              <a:t>(</a:t>
            </a:r>
            <a:r>
              <a:rPr lang="en-US" sz="1600" b="0" dirty="0" err="1">
                <a:latin typeface="Consolas" panose="020B0609020204030204" pitchFamily="49" charset="0"/>
                <a:cs typeface="Courier"/>
              </a:rPr>
              <a:t>var</a:t>
            </a:r>
            <a:r>
              <a:rPr lang="en-US" sz="1600" b="0" dirty="0">
                <a:latin typeface="Consolas" panose="020B0609020204030204" pitchFamily="49" charset="0"/>
                <a:cs typeface="Courier"/>
              </a:rPr>
              <a:t>)</a:t>
            </a:r>
          </a:p>
          <a:p>
            <a:pPr marL="0" indent="0">
              <a:spcBef>
                <a:spcPts val="168"/>
              </a:spcBef>
              <a:buNone/>
            </a:pPr>
            <a:r>
              <a:rPr lang="en-US" sz="1600" b="1" dirty="0">
                <a:latin typeface="Consolas" panose="020B0609020204030204" pitchFamily="49" charset="0"/>
                <a:cs typeface="Courier"/>
              </a:rPr>
              <a:t>write</a:t>
            </a:r>
            <a:r>
              <a:rPr lang="en-US" sz="1600" b="0" dirty="0">
                <a:latin typeface="Consolas" panose="020B0609020204030204" pitchFamily="49" charset="0"/>
                <a:cs typeface="Courier"/>
              </a:rPr>
              <a:t>(</a:t>
            </a:r>
            <a:r>
              <a:rPr lang="en-US" sz="1600" b="0" dirty="0" err="1">
                <a:latin typeface="Consolas" panose="020B0609020204030204" pitchFamily="49" charset="0"/>
                <a:cs typeface="Courier"/>
              </a:rPr>
              <a:t>var</a:t>
            </a:r>
            <a:r>
              <a:rPr lang="en-US" sz="1600" b="0" dirty="0">
                <a:latin typeface="Consolas" panose="020B0609020204030204" pitchFamily="49" charset="0"/>
                <a:cs typeface="Courier"/>
              </a:rPr>
              <a:t>, value):</a:t>
            </a:r>
          </a:p>
          <a:p>
            <a:pPr marL="0" indent="0">
              <a:spcBef>
                <a:spcPts val="168"/>
              </a:spcBef>
              <a:buNone/>
            </a:pPr>
            <a:r>
              <a:rPr lang="nl-NL" sz="1600" b="0" dirty="0">
                <a:latin typeface="Consolas" panose="020B0609020204030204" pitchFamily="49" charset="0"/>
                <a:cs typeface="Courier"/>
              </a:rPr>
              <a:t>    </a:t>
            </a:r>
            <a:r>
              <a:rPr lang="nl-NL" sz="1600" b="0" dirty="0" err="1">
                <a:latin typeface="Consolas" panose="020B0609020204030204" pitchFamily="49" charset="0"/>
                <a:cs typeface="Courier"/>
              </a:rPr>
              <a:t>log.append</a:t>
            </a:r>
            <a:r>
              <a:rPr lang="nl-NL" sz="1600" b="0" dirty="0">
                <a:latin typeface="Consolas" panose="020B0609020204030204" pitchFamily="49" charset="0"/>
                <a:cs typeface="Courier"/>
              </a:rPr>
              <a:t>(</a:t>
            </a:r>
            <a:r>
              <a:rPr lang="nl-NL" sz="1600" b="0" dirty="0" err="1">
                <a:latin typeface="Consolas" panose="020B0609020204030204" pitchFamily="49" charset="0"/>
                <a:cs typeface="Courier"/>
              </a:rPr>
              <a:t>cur_tid</a:t>
            </a:r>
            <a:r>
              <a:rPr lang="nl-NL" sz="1600" b="0" dirty="0">
                <a:latin typeface="Consolas" panose="020B0609020204030204" pitchFamily="49" charset="0"/>
                <a:cs typeface="Courier"/>
              </a:rPr>
              <a:t>, update,</a:t>
            </a:r>
          </a:p>
          <a:p>
            <a:pPr marL="0" indent="0">
              <a:spcBef>
                <a:spcPts val="168"/>
              </a:spcBef>
              <a:buNone/>
            </a:pPr>
            <a:r>
              <a:rPr lang="en-US" sz="1600" b="0" dirty="0">
                <a:latin typeface="Consolas" panose="020B0609020204030204" pitchFamily="49" charset="0"/>
                <a:cs typeface="Courier"/>
              </a:rPr>
              <a:t>               </a:t>
            </a:r>
            <a:r>
              <a:rPr lang="en-US" sz="1600" b="0" dirty="0" err="1">
                <a:latin typeface="Consolas" panose="020B0609020204030204" pitchFamily="49" charset="0"/>
                <a:cs typeface="Courier"/>
              </a:rPr>
              <a:t>var</a:t>
            </a:r>
            <a:r>
              <a:rPr lang="en-US" sz="1600" b="0" dirty="0">
                <a:latin typeface="Consolas" panose="020B0609020204030204" pitchFamily="49" charset="0"/>
                <a:cs typeface="Courier"/>
              </a:rPr>
              <a:t>, read(</a:t>
            </a:r>
            <a:r>
              <a:rPr lang="en-US" sz="1600" b="0" dirty="0" err="1">
                <a:latin typeface="Consolas" panose="020B0609020204030204" pitchFamily="49" charset="0"/>
                <a:cs typeface="Courier"/>
              </a:rPr>
              <a:t>var</a:t>
            </a:r>
            <a:r>
              <a:rPr lang="en-US" sz="1600" b="0" dirty="0">
                <a:latin typeface="Consolas" panose="020B0609020204030204" pitchFamily="49" charset="0"/>
                <a:cs typeface="Courier"/>
              </a:rPr>
              <a:t>), value)</a:t>
            </a:r>
          </a:p>
          <a:p>
            <a:pPr marL="0" indent="0">
              <a:spcBef>
                <a:spcPts val="168"/>
              </a:spcBef>
              <a:buNone/>
            </a:pPr>
            <a:r>
              <a:rPr lang="en-US" sz="1600" b="0" dirty="0">
                <a:latin typeface="Consolas" panose="020B0609020204030204" pitchFamily="49" charset="0"/>
                <a:cs typeface="Courier"/>
              </a:rPr>
              <a:t>    </a:t>
            </a:r>
            <a:r>
              <a:rPr lang="en-US" sz="1600" b="0" dirty="0" err="1">
                <a:latin typeface="Consolas" panose="020B0609020204030204" pitchFamily="49" charset="0"/>
                <a:cs typeface="Courier"/>
              </a:rPr>
              <a:t>cell_write</a:t>
            </a:r>
            <a:r>
              <a:rPr lang="en-US" sz="1600" b="0" dirty="0">
                <a:latin typeface="Consolas" panose="020B0609020204030204" pitchFamily="49" charset="0"/>
                <a:cs typeface="Courier"/>
              </a:rPr>
              <a:t>(</a:t>
            </a:r>
            <a:r>
              <a:rPr lang="en-US" sz="1600" b="0" dirty="0" err="1">
                <a:latin typeface="Consolas" panose="020B0609020204030204" pitchFamily="49" charset="0"/>
                <a:cs typeface="Courier"/>
              </a:rPr>
              <a:t>var</a:t>
            </a:r>
            <a:r>
              <a:rPr lang="en-US" sz="1600" b="0" dirty="0">
                <a:latin typeface="Consolas" panose="020B0609020204030204" pitchFamily="49" charset="0"/>
                <a:cs typeface="Courier"/>
              </a:rPr>
              <a:t>, value)</a:t>
            </a:r>
          </a:p>
          <a:p>
            <a:pPr marL="0" indent="0">
              <a:spcBef>
                <a:spcPts val="168"/>
              </a:spcBef>
              <a:buNone/>
            </a:pPr>
            <a:endParaRPr lang="en-US" sz="1600" b="0" dirty="0">
              <a:latin typeface="Consolas" panose="020B0609020204030204" pitchFamily="49" charset="0"/>
              <a:cs typeface="Courier"/>
            </a:endParaRPr>
          </a:p>
        </p:txBody>
      </p:sp>
      <p:sp>
        <p:nvSpPr>
          <p:cNvPr id="4" name="Slide Number Placeholder 3"/>
          <p:cNvSpPr>
            <a:spLocks noGrp="1"/>
          </p:cNvSpPr>
          <p:nvPr>
            <p:ph type="sldNum" sz="quarter" idx="12"/>
          </p:nvPr>
        </p:nvSpPr>
        <p:spPr/>
        <p:txBody>
          <a:bodyPr/>
          <a:lstStyle/>
          <a:p>
            <a:fld id="{8107FB38-4DA8-4D40-A1B7-468F17DAFC82}" type="slidenum">
              <a:rPr lang="zh-CN" altLang="en-US" smtClean="0"/>
              <a:t>73</a:t>
            </a:fld>
            <a:endParaRPr lang="zh-CN" altLang="en-US"/>
          </a:p>
        </p:txBody>
      </p:sp>
      <p:sp>
        <p:nvSpPr>
          <p:cNvPr id="5" name="Rectangle 3"/>
          <p:cNvSpPr/>
          <p:nvPr/>
        </p:nvSpPr>
        <p:spPr>
          <a:xfrm>
            <a:off x="1228889" y="1201316"/>
            <a:ext cx="7015519" cy="1569660"/>
          </a:xfrm>
          <a:prstGeom prst="rect">
            <a:avLst/>
          </a:prstGeom>
        </p:spPr>
        <p:txBody>
          <a:bodyPr wrap="square">
            <a:spAutoFit/>
          </a:bodyPr>
          <a:lstStyle/>
          <a:p>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TID |  T1   |  T1  |   T1   |  T2   |  T2  |   T2   |   T3  |</a:t>
            </a:r>
          </a:p>
          <a:p>
            <a:r>
              <a:rPr lang="en-US" sz="1600" dirty="0">
                <a:solidFill>
                  <a:schemeClr val="tx1">
                    <a:lumMod val="75000"/>
                    <a:lumOff val="25000"/>
                  </a:schemeClr>
                </a:solidFill>
                <a:latin typeface="Consolas"/>
                <a:cs typeface="Consolas"/>
              </a:rPr>
              <a:t>OLD | A=0   | B=0  |        | A=100 | B=50 |        | A=80  |</a:t>
            </a:r>
          </a:p>
          <a:p>
            <a:r>
              <a:rPr lang="pl-PL" sz="1600" dirty="0">
                <a:solidFill>
                  <a:schemeClr val="tx1">
                    <a:lumMod val="75000"/>
                    <a:lumOff val="25000"/>
                  </a:schemeClr>
                </a:solidFill>
                <a:latin typeface="Consolas"/>
                <a:cs typeface="Consolas"/>
              </a:rPr>
              <a:t>NEW | A=100 | B=50 | COMMIT | A=80  | B=70 | COMMIT | A=110 |</a:t>
            </a:r>
          </a:p>
          <a:p>
            <a:r>
              <a:rPr lang="en-US" sz="1600" dirty="0">
                <a:solidFill>
                  <a:schemeClr val="tx1">
                    <a:lumMod val="75000"/>
                    <a:lumOff val="25000"/>
                  </a:schemeClr>
                </a:solidFill>
                <a:latin typeface="Consolas"/>
                <a:cs typeface="Consolas"/>
              </a:rPr>
              <a:t>    +-------+------+--------+-------+------+--------+-------+</a:t>
            </a:r>
          </a:p>
          <a:p>
            <a:endParaRPr lang="en-US" sz="1600" dirty="0">
              <a:solidFill>
                <a:schemeClr val="tx1">
                  <a:lumMod val="75000"/>
                  <a:lumOff val="25000"/>
                </a:schemeClr>
              </a:solidFill>
              <a:latin typeface="Consolas"/>
              <a:cs typeface="Consolas"/>
            </a:endParaRPr>
          </a:p>
        </p:txBody>
      </p:sp>
      <p:sp>
        <p:nvSpPr>
          <p:cNvPr id="6" name="矩形 5"/>
          <p:cNvSpPr/>
          <p:nvPr/>
        </p:nvSpPr>
        <p:spPr>
          <a:xfrm>
            <a:off x="1228889" y="2662033"/>
            <a:ext cx="1704313" cy="369332"/>
          </a:xfrm>
          <a:prstGeom prst="rect">
            <a:avLst/>
          </a:prstGeom>
        </p:spPr>
        <p:txBody>
          <a:bodyPr wrap="none">
            <a:spAutoFit/>
          </a:bodyPr>
          <a:lstStyle/>
          <a:p>
            <a:r>
              <a:rPr lang="en-US" altLang="zh-CN" dirty="0">
                <a:solidFill>
                  <a:schemeClr val="tx1">
                    <a:lumMod val="75000"/>
                    <a:lumOff val="25000"/>
                  </a:schemeClr>
                </a:solidFill>
                <a:latin typeface="Consolas"/>
                <a:cs typeface="Consolas"/>
              </a:rPr>
              <a:t>Cell</a:t>
            </a:r>
            <a:r>
              <a:rPr lang="zh-CN" altLang="en-US" dirty="0">
                <a:solidFill>
                  <a:schemeClr val="tx1">
                    <a:lumMod val="75000"/>
                    <a:lumOff val="25000"/>
                  </a:schemeClr>
                </a:solidFill>
                <a:latin typeface="Consolas"/>
                <a:cs typeface="Consolas"/>
              </a:rPr>
              <a:t> </a:t>
            </a:r>
            <a:r>
              <a:rPr lang="en-US" altLang="zh-CN" dirty="0">
                <a:solidFill>
                  <a:schemeClr val="tx1">
                    <a:lumMod val="75000"/>
                    <a:lumOff val="25000"/>
                  </a:schemeClr>
                </a:solidFill>
                <a:latin typeface="Consolas"/>
                <a:cs typeface="Consolas"/>
              </a:rPr>
              <a:t>Storage</a:t>
            </a:r>
            <a:endParaRPr lang="zh-CN" altLang="en-US" dirty="0"/>
          </a:p>
        </p:txBody>
      </p:sp>
      <p:sp>
        <p:nvSpPr>
          <p:cNvPr id="7" name="矩形 6"/>
          <p:cNvSpPr/>
          <p:nvPr/>
        </p:nvSpPr>
        <p:spPr>
          <a:xfrm>
            <a:off x="3131840" y="2713484"/>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A</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110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9" name="矩形 8"/>
          <p:cNvSpPr/>
          <p:nvPr/>
        </p:nvSpPr>
        <p:spPr>
          <a:xfrm>
            <a:off x="4355976" y="2713484"/>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B</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70</a:t>
            </a:r>
            <a:endParaRPr kumimoji="1" lang="zh-CN" altLang="en-US" dirty="0">
              <a:solidFill>
                <a:schemeClr val="tx1">
                  <a:lumMod val="75000"/>
                  <a:lumOff val="25000"/>
                </a:schemeClr>
              </a:solidFill>
              <a:latin typeface="Consolas" charset="0"/>
              <a:ea typeface="Consolas" charset="0"/>
              <a:cs typeface="Consolas" charset="0"/>
            </a:endParaRPr>
          </a:p>
        </p:txBody>
      </p:sp>
    </p:spTree>
    <p:extLst>
      <p:ext uri="{BB962C8B-B14F-4D97-AF65-F5344CB8AC3E}">
        <p14:creationId xmlns:p14="http://schemas.microsoft.com/office/powerpoint/2010/main" val="291622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008" y="1129308"/>
            <a:ext cx="9252520" cy="2016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457200" y="248816"/>
            <a:ext cx="8229600" cy="952500"/>
          </a:xfrm>
        </p:spPr>
        <p:txBody>
          <a:bodyPr/>
          <a:lstStyle/>
          <a:p>
            <a:r>
              <a:rPr lang="en-US" altLang="zh-CN" dirty="0"/>
              <a:t>Recovery with Cell Storage</a:t>
            </a:r>
            <a:endParaRPr lang="en-US" dirty="0"/>
          </a:p>
        </p:txBody>
      </p:sp>
      <p:sp>
        <p:nvSpPr>
          <p:cNvPr id="3" name="Content Placeholder 2"/>
          <p:cNvSpPr>
            <a:spLocks noGrp="1"/>
          </p:cNvSpPr>
          <p:nvPr>
            <p:ph idx="1"/>
          </p:nvPr>
        </p:nvSpPr>
        <p:spPr>
          <a:xfrm>
            <a:off x="458452" y="3352744"/>
            <a:ext cx="8229600" cy="2031612"/>
          </a:xfrm>
        </p:spPr>
        <p:txBody>
          <a:bodyPr>
            <a:noAutofit/>
          </a:bodyPr>
          <a:lstStyle/>
          <a:p>
            <a:pPr marL="0" indent="0">
              <a:spcBef>
                <a:spcPts val="168"/>
              </a:spcBef>
              <a:buNone/>
            </a:pPr>
            <a:r>
              <a:rPr lang="en-US" sz="1600" b="1" dirty="0">
                <a:latin typeface="Consolas" panose="020B0609020204030204" pitchFamily="49" charset="0"/>
                <a:cs typeface="Courier"/>
              </a:rPr>
              <a:t>recover</a:t>
            </a:r>
            <a:r>
              <a:rPr lang="en-US" sz="1600" dirty="0">
                <a:latin typeface="Consolas" panose="020B0609020204030204" pitchFamily="49" charset="0"/>
                <a:cs typeface="Courier"/>
              </a:rPr>
              <a:t>(log): </a:t>
            </a:r>
            <a:endParaRPr lang="zh-CN" altLang="en-US" sz="1600" dirty="0">
              <a:latin typeface="Consolas" panose="020B0609020204030204" pitchFamily="49" charset="0"/>
              <a:cs typeface="Courier"/>
            </a:endParaRPr>
          </a:p>
          <a:p>
            <a:pPr marL="0" indent="0">
              <a:spcBef>
                <a:spcPts val="1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commits = {} </a:t>
            </a:r>
            <a:endParaRPr lang="zh-CN" altLang="en-US" sz="1600" dirty="0">
              <a:latin typeface="Consolas" panose="020B0609020204030204" pitchFamily="49" charset="0"/>
              <a:cs typeface="Courier"/>
            </a:endParaRPr>
          </a:p>
          <a:p>
            <a:pPr marL="0" indent="0">
              <a:spcBef>
                <a:spcPts val="1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for record r in log[</a:t>
            </a:r>
            <a:r>
              <a:rPr lang="en-US" sz="1600" dirty="0" err="1">
                <a:latin typeface="Consolas" panose="020B0609020204030204" pitchFamily="49" charset="0"/>
                <a:cs typeface="Courier"/>
              </a:rPr>
              <a:t>len</a:t>
            </a:r>
            <a:r>
              <a:rPr lang="en-US" sz="1600" dirty="0">
                <a:latin typeface="Consolas" panose="020B0609020204030204" pitchFamily="49" charset="0"/>
                <a:cs typeface="Courier"/>
              </a:rPr>
              <a:t>(log)-1] .. log[0]: </a:t>
            </a:r>
            <a:endParaRPr lang="zh-CN" altLang="en-US" sz="1600" dirty="0">
              <a:latin typeface="Consolas" panose="020B0609020204030204" pitchFamily="49" charset="0"/>
              <a:cs typeface="Courier"/>
            </a:endParaRPr>
          </a:p>
          <a:p>
            <a:pPr marL="0" indent="0">
              <a:spcBef>
                <a:spcPts val="1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if </a:t>
            </a:r>
            <a:r>
              <a:rPr lang="en-US" sz="1600" dirty="0" err="1">
                <a:latin typeface="Consolas" panose="020B0609020204030204" pitchFamily="49" charset="0"/>
                <a:cs typeface="Courier"/>
              </a:rPr>
              <a:t>r.type</a:t>
            </a:r>
            <a:r>
              <a:rPr lang="en-US" sz="1600" dirty="0">
                <a:latin typeface="Consolas" panose="020B0609020204030204" pitchFamily="49" charset="0"/>
                <a:cs typeface="Courier"/>
              </a:rPr>
              <a:t> == commit: </a:t>
            </a:r>
            <a:endParaRPr lang="zh-CN" altLang="en-US" sz="1600" dirty="0">
              <a:latin typeface="Consolas" panose="020B0609020204030204" pitchFamily="49" charset="0"/>
              <a:cs typeface="Courier"/>
            </a:endParaRPr>
          </a:p>
          <a:p>
            <a:pPr marL="0" indent="0">
              <a:spcBef>
                <a:spcPts val="168"/>
              </a:spcBef>
              <a:buNone/>
            </a:pPr>
            <a:r>
              <a:rPr lang="zh-CN" altLang="en-US" sz="1600" dirty="0">
                <a:latin typeface="Consolas" panose="020B0609020204030204" pitchFamily="49" charset="0"/>
                <a:cs typeface="Courier"/>
              </a:rPr>
              <a:t>      </a:t>
            </a:r>
            <a:r>
              <a:rPr lang="en-US" sz="1600" dirty="0" err="1">
                <a:latin typeface="Consolas" panose="020B0609020204030204" pitchFamily="49" charset="0"/>
                <a:cs typeface="Courier"/>
              </a:rPr>
              <a:t>commits.add</a:t>
            </a:r>
            <a:r>
              <a:rPr lang="en-US" sz="1600" dirty="0">
                <a:latin typeface="Consolas" panose="020B0609020204030204" pitchFamily="49" charset="0"/>
                <a:cs typeface="Courier"/>
              </a:rPr>
              <a:t>(</a:t>
            </a:r>
            <a:r>
              <a:rPr lang="en-US" sz="1600" dirty="0" err="1">
                <a:latin typeface="Consolas" panose="020B0609020204030204" pitchFamily="49" charset="0"/>
                <a:cs typeface="Courier"/>
              </a:rPr>
              <a:t>r.tid</a:t>
            </a:r>
            <a:r>
              <a:rPr lang="en-US" sz="1600" dirty="0">
                <a:latin typeface="Consolas" panose="020B0609020204030204" pitchFamily="49" charset="0"/>
                <a:cs typeface="Courier"/>
              </a:rPr>
              <a:t>) </a:t>
            </a:r>
            <a:endParaRPr lang="zh-CN" altLang="en-US" sz="1600" dirty="0">
              <a:latin typeface="Consolas" panose="020B0609020204030204" pitchFamily="49" charset="0"/>
              <a:cs typeface="Courier"/>
            </a:endParaRPr>
          </a:p>
          <a:p>
            <a:pPr marL="0" indent="0">
              <a:spcBef>
                <a:spcPts val="1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if </a:t>
            </a:r>
            <a:r>
              <a:rPr lang="en-US" sz="1600" dirty="0" err="1">
                <a:latin typeface="Consolas" panose="020B0609020204030204" pitchFamily="49" charset="0"/>
                <a:cs typeface="Courier"/>
              </a:rPr>
              <a:t>r.type</a:t>
            </a:r>
            <a:r>
              <a:rPr lang="en-US" sz="1600" dirty="0">
                <a:latin typeface="Consolas" panose="020B0609020204030204" pitchFamily="49" charset="0"/>
                <a:cs typeface="Courier"/>
              </a:rPr>
              <a:t> == update and </a:t>
            </a:r>
            <a:r>
              <a:rPr lang="en-US" sz="1600" dirty="0" err="1">
                <a:latin typeface="Consolas" panose="020B0609020204030204" pitchFamily="49" charset="0"/>
                <a:cs typeface="Courier"/>
              </a:rPr>
              <a:t>r.tid</a:t>
            </a:r>
            <a:r>
              <a:rPr lang="en-US" sz="1600" dirty="0">
                <a:latin typeface="Consolas" panose="020B0609020204030204" pitchFamily="49" charset="0"/>
                <a:cs typeface="Courier"/>
              </a:rPr>
              <a:t> not in commits:</a:t>
            </a:r>
            <a:endParaRPr lang="zh-CN" altLang="en-US" sz="1600" dirty="0">
              <a:latin typeface="Consolas" panose="020B0609020204030204" pitchFamily="49" charset="0"/>
              <a:cs typeface="Courier"/>
            </a:endParaRPr>
          </a:p>
          <a:p>
            <a:pPr marL="0" indent="0">
              <a:spcBef>
                <a:spcPts val="168"/>
              </a:spcBef>
              <a:buNone/>
            </a:pPr>
            <a:r>
              <a:rPr lang="zh-CN" altLang="en-US" sz="1600" dirty="0">
                <a:latin typeface="Consolas" panose="020B0609020204030204" pitchFamily="49" charset="0"/>
                <a:cs typeface="Courier"/>
              </a:rPr>
              <a:t>     </a:t>
            </a:r>
            <a:r>
              <a:rPr lang="en-US" sz="1600" dirty="0">
                <a:latin typeface="Consolas" panose="020B0609020204030204" pitchFamily="49" charset="0"/>
                <a:cs typeface="Courier"/>
              </a:rPr>
              <a:t> </a:t>
            </a:r>
            <a:r>
              <a:rPr lang="en-US" sz="1600" dirty="0" err="1">
                <a:latin typeface="Consolas" panose="020B0609020204030204" pitchFamily="49" charset="0"/>
                <a:cs typeface="Courier"/>
              </a:rPr>
              <a:t>cell_write</a:t>
            </a:r>
            <a:r>
              <a:rPr lang="en-US" sz="1600" dirty="0">
                <a:latin typeface="Consolas" panose="020B0609020204030204" pitchFamily="49" charset="0"/>
                <a:cs typeface="Courier"/>
              </a:rPr>
              <a:t>(</a:t>
            </a:r>
            <a:r>
              <a:rPr lang="en-US" sz="1600" dirty="0" err="1">
                <a:latin typeface="Consolas" panose="020B0609020204030204" pitchFamily="49" charset="0"/>
                <a:cs typeface="Courier"/>
              </a:rPr>
              <a:t>r.var</a:t>
            </a:r>
            <a:r>
              <a:rPr lang="en-US" sz="1600" dirty="0">
                <a:latin typeface="Consolas" panose="020B0609020204030204" pitchFamily="49" charset="0"/>
                <a:cs typeface="Courier"/>
              </a:rPr>
              <a:t>, </a:t>
            </a:r>
            <a:r>
              <a:rPr lang="en-US" sz="1600" dirty="0" err="1">
                <a:latin typeface="Consolas" panose="020B0609020204030204" pitchFamily="49" charset="0"/>
                <a:cs typeface="Courier"/>
              </a:rPr>
              <a:t>r.old_val</a:t>
            </a:r>
            <a:r>
              <a:rPr lang="en-US" sz="1600" dirty="0">
                <a:latin typeface="Consolas" panose="020B0609020204030204" pitchFamily="49" charset="0"/>
                <a:cs typeface="Courier"/>
              </a:rPr>
              <a:t>) </a:t>
            </a:r>
            <a:r>
              <a:rPr lang="en-US" sz="1600" dirty="0">
                <a:solidFill>
                  <a:schemeClr val="accent1"/>
                </a:solidFill>
                <a:latin typeface="Consolas" panose="020B0609020204030204" pitchFamily="49" charset="0"/>
                <a:cs typeface="Courier"/>
              </a:rPr>
              <a:t>// undo </a:t>
            </a:r>
          </a:p>
        </p:txBody>
      </p:sp>
      <p:sp>
        <p:nvSpPr>
          <p:cNvPr id="4" name="Slide Number Placeholder 3"/>
          <p:cNvSpPr>
            <a:spLocks noGrp="1"/>
          </p:cNvSpPr>
          <p:nvPr>
            <p:ph type="sldNum" sz="quarter" idx="12"/>
          </p:nvPr>
        </p:nvSpPr>
        <p:spPr/>
        <p:txBody>
          <a:bodyPr/>
          <a:lstStyle/>
          <a:p>
            <a:fld id="{8107FB38-4DA8-4D40-A1B7-468F17DAFC82}" type="slidenum">
              <a:rPr lang="zh-CN" altLang="en-US" smtClean="0"/>
              <a:t>74</a:t>
            </a:fld>
            <a:endParaRPr lang="zh-CN" altLang="en-US"/>
          </a:p>
        </p:txBody>
      </p:sp>
      <p:sp>
        <p:nvSpPr>
          <p:cNvPr id="6" name="矩形 5"/>
          <p:cNvSpPr/>
          <p:nvPr/>
        </p:nvSpPr>
        <p:spPr>
          <a:xfrm>
            <a:off x="1228889" y="2662033"/>
            <a:ext cx="1704313" cy="369332"/>
          </a:xfrm>
          <a:prstGeom prst="rect">
            <a:avLst/>
          </a:prstGeom>
        </p:spPr>
        <p:txBody>
          <a:bodyPr wrap="none">
            <a:spAutoFit/>
          </a:bodyPr>
          <a:lstStyle/>
          <a:p>
            <a:r>
              <a:rPr lang="en-US" altLang="zh-CN" dirty="0">
                <a:solidFill>
                  <a:schemeClr val="tx1">
                    <a:lumMod val="75000"/>
                    <a:lumOff val="25000"/>
                  </a:schemeClr>
                </a:solidFill>
                <a:latin typeface="Consolas"/>
                <a:cs typeface="Consolas"/>
              </a:rPr>
              <a:t>Cell</a:t>
            </a:r>
            <a:r>
              <a:rPr lang="zh-CN" altLang="en-US" dirty="0">
                <a:solidFill>
                  <a:schemeClr val="tx1">
                    <a:lumMod val="75000"/>
                    <a:lumOff val="25000"/>
                  </a:schemeClr>
                </a:solidFill>
                <a:latin typeface="Consolas"/>
                <a:cs typeface="Consolas"/>
              </a:rPr>
              <a:t> </a:t>
            </a:r>
            <a:r>
              <a:rPr lang="en-US" altLang="zh-CN" dirty="0">
                <a:solidFill>
                  <a:schemeClr val="tx1">
                    <a:lumMod val="75000"/>
                    <a:lumOff val="25000"/>
                  </a:schemeClr>
                </a:solidFill>
                <a:latin typeface="Consolas"/>
                <a:cs typeface="Consolas"/>
              </a:rPr>
              <a:t>Storage</a:t>
            </a:r>
            <a:endParaRPr lang="zh-CN" altLang="en-US" dirty="0"/>
          </a:p>
        </p:txBody>
      </p:sp>
      <p:sp>
        <p:nvSpPr>
          <p:cNvPr id="7" name="矩形 6"/>
          <p:cNvSpPr/>
          <p:nvPr/>
        </p:nvSpPr>
        <p:spPr>
          <a:xfrm>
            <a:off x="3131840" y="2713484"/>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A</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110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9" name="矩形 8"/>
          <p:cNvSpPr/>
          <p:nvPr/>
        </p:nvSpPr>
        <p:spPr>
          <a:xfrm>
            <a:off x="4355976" y="2713484"/>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B</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70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5" name="Rectangle 3"/>
          <p:cNvSpPr/>
          <p:nvPr/>
        </p:nvSpPr>
        <p:spPr>
          <a:xfrm>
            <a:off x="1228889" y="1201316"/>
            <a:ext cx="7015519" cy="1569660"/>
          </a:xfrm>
          <a:prstGeom prst="rect">
            <a:avLst/>
          </a:prstGeom>
        </p:spPr>
        <p:txBody>
          <a:bodyPr wrap="square">
            <a:spAutoFit/>
          </a:bodyPr>
          <a:lstStyle/>
          <a:p>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TID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4"/>
                </a:solidFill>
                <a:latin typeface="Consolas"/>
                <a:cs typeface="Consolas"/>
              </a:rPr>
              <a:t>T3</a:t>
            </a:r>
            <a:r>
              <a:rPr lang="en-US" sz="1600" dirty="0">
                <a:solidFill>
                  <a:schemeClr val="tx1">
                    <a:lumMod val="75000"/>
                    <a:lumOff val="25000"/>
                  </a:schemeClr>
                </a:solidFill>
                <a:latin typeface="Consolas"/>
                <a:cs typeface="Consolas"/>
              </a:rPr>
              <a:t> </a:t>
            </a:r>
            <a:r>
              <a:rPr lang="zh-CN" altLang="en-US" sz="1600" dirty="0">
                <a:solidFill>
                  <a:schemeClr val="tx1">
                    <a:lumMod val="75000"/>
                    <a:lumOff val="25000"/>
                  </a:schemeClr>
                </a:solidFill>
                <a:latin typeface="Consolas"/>
                <a:cs typeface="Consolas"/>
              </a:rPr>
              <a:t> </a:t>
            </a:r>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OLD | A=0   | B=0  |        | A=100 | B=50 |        | A=80  |</a:t>
            </a:r>
          </a:p>
          <a:p>
            <a:r>
              <a:rPr lang="pl-PL" sz="1600" dirty="0">
                <a:solidFill>
                  <a:schemeClr val="tx1">
                    <a:lumMod val="75000"/>
                    <a:lumOff val="25000"/>
                  </a:schemeClr>
                </a:solidFill>
                <a:latin typeface="Consolas"/>
                <a:cs typeface="Consolas"/>
              </a:rPr>
              <a:t>NEW | A=100 | B=50 | COMMIT | A=80  | B=70 | COMMIT | A=110 |</a:t>
            </a:r>
          </a:p>
          <a:p>
            <a:r>
              <a:rPr lang="en-US" sz="1600" dirty="0">
                <a:solidFill>
                  <a:schemeClr val="tx1">
                    <a:lumMod val="75000"/>
                    <a:lumOff val="25000"/>
                  </a:schemeClr>
                </a:solidFill>
                <a:latin typeface="Consolas"/>
                <a:cs typeface="Consolas"/>
              </a:rPr>
              <a:t>    +-------+------+--------+-------+------+--------+-------+</a:t>
            </a:r>
          </a:p>
          <a:p>
            <a:endParaRPr lang="en-US" sz="1600" dirty="0">
              <a:solidFill>
                <a:schemeClr val="tx1">
                  <a:lumMod val="75000"/>
                  <a:lumOff val="25000"/>
                </a:schemeClr>
              </a:solidFill>
              <a:latin typeface="Consolas"/>
              <a:cs typeface="Consolas"/>
            </a:endParaRPr>
          </a:p>
        </p:txBody>
      </p:sp>
      <p:sp>
        <p:nvSpPr>
          <p:cNvPr id="15" name="矩形 14"/>
          <p:cNvSpPr/>
          <p:nvPr/>
        </p:nvSpPr>
        <p:spPr>
          <a:xfrm>
            <a:off x="6485466" y="2632184"/>
            <a:ext cx="1830950" cy="369332"/>
          </a:xfrm>
          <a:prstGeom prst="rect">
            <a:avLst/>
          </a:prstGeom>
        </p:spPr>
        <p:txBody>
          <a:bodyPr wrap="none">
            <a:spAutoFit/>
          </a:bodyPr>
          <a:lstStyle/>
          <a:p>
            <a:pPr algn="r"/>
            <a:r>
              <a:rPr lang="en-US" altLang="zh-CN" dirty="0">
                <a:solidFill>
                  <a:schemeClr val="tx1">
                    <a:lumMod val="75000"/>
                    <a:lumOff val="25000"/>
                  </a:schemeClr>
                </a:solidFill>
                <a:latin typeface="Consolas"/>
                <a:cs typeface="Consolas"/>
              </a:rPr>
              <a:t>commits = {} </a:t>
            </a:r>
          </a:p>
        </p:txBody>
      </p:sp>
    </p:spTree>
    <p:extLst>
      <p:ext uri="{BB962C8B-B14F-4D97-AF65-F5344CB8AC3E}">
        <p14:creationId xmlns:p14="http://schemas.microsoft.com/office/powerpoint/2010/main" val="1070092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Now</a:t>
            </a:r>
          </a:p>
        </p:txBody>
      </p:sp>
      <p:sp>
        <p:nvSpPr>
          <p:cNvPr id="3" name="Content Placeholder 2"/>
          <p:cNvSpPr>
            <a:spLocks noGrp="1"/>
          </p:cNvSpPr>
          <p:nvPr>
            <p:ph idx="1"/>
          </p:nvPr>
        </p:nvSpPr>
        <p:spPr/>
        <p:txBody>
          <a:bodyPr>
            <a:noAutofit/>
          </a:bodyPr>
          <a:lstStyle/>
          <a:p>
            <a:r>
              <a:rPr lang="en-US" sz="2400" dirty="0"/>
              <a:t>Writes might still be OK</a:t>
            </a:r>
          </a:p>
          <a:p>
            <a:pPr lvl="1"/>
            <a:r>
              <a:rPr lang="en-US" sz="2000" dirty="0"/>
              <a:t>but we do write twice: log &amp; install</a:t>
            </a:r>
          </a:p>
          <a:p>
            <a:r>
              <a:rPr lang="en-US" sz="2400" dirty="0"/>
              <a:t>Reads are fast</a:t>
            </a:r>
          </a:p>
          <a:p>
            <a:pPr lvl="1"/>
            <a:r>
              <a:rPr lang="en-US" sz="2000" dirty="0"/>
              <a:t>just look up in cell storage</a:t>
            </a:r>
          </a:p>
          <a:p>
            <a:r>
              <a:rPr lang="en-US" sz="2400" dirty="0"/>
              <a:t>Recovery requires scanning the entire log</a:t>
            </a:r>
          </a:p>
          <a:p>
            <a:r>
              <a:rPr lang="en-US" sz="2400" dirty="0"/>
              <a:t>Remaining performance problems:</a:t>
            </a:r>
          </a:p>
          <a:p>
            <a:pPr lvl="1"/>
            <a:r>
              <a:rPr lang="en-US" sz="2000" dirty="0"/>
              <a:t>We have to write to disk twice</a:t>
            </a:r>
          </a:p>
          <a:p>
            <a:pPr lvl="1"/>
            <a:r>
              <a:rPr lang="en-US" sz="2000" dirty="0"/>
              <a:t>Scanning the log will take longer and longer, as the log grows</a:t>
            </a:r>
          </a:p>
        </p:txBody>
      </p:sp>
    </p:spTree>
    <p:extLst>
      <p:ext uri="{BB962C8B-B14F-4D97-AF65-F5344CB8AC3E}">
        <p14:creationId xmlns:p14="http://schemas.microsoft.com/office/powerpoint/2010/main" val="2260634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Optimization 1: Improve Writes</a:t>
            </a:r>
          </a:p>
        </p:txBody>
      </p:sp>
      <p:sp>
        <p:nvSpPr>
          <p:cNvPr id="3" name="Content Placeholder 2"/>
          <p:cNvSpPr>
            <a:spLocks noGrp="1"/>
          </p:cNvSpPr>
          <p:nvPr>
            <p:ph idx="1"/>
          </p:nvPr>
        </p:nvSpPr>
        <p:spPr>
          <a:xfrm>
            <a:off x="457200" y="1333500"/>
            <a:ext cx="8229600" cy="4188296"/>
          </a:xfrm>
        </p:spPr>
        <p:txBody>
          <a:bodyPr>
            <a:normAutofit/>
          </a:bodyPr>
          <a:lstStyle/>
          <a:p>
            <a:r>
              <a:rPr lang="en-US" sz="2400" dirty="0"/>
              <a:t>Storing installing in a (volatile) cache, e.g., memory</a:t>
            </a:r>
          </a:p>
          <a:p>
            <a:pPr lvl="1"/>
            <a:r>
              <a:rPr lang="en-US" sz="2000" dirty="0"/>
              <a:t>Writes can now be fast: just one write, instead of two</a:t>
            </a:r>
          </a:p>
          <a:p>
            <a:pPr lvl="1"/>
            <a:r>
              <a:rPr lang="en-US" sz="2200" dirty="0"/>
              <a:t>Hope that variable is modified several times in cache before flush</a:t>
            </a:r>
          </a:p>
          <a:p>
            <a:r>
              <a:rPr lang="en-US" sz="2400" dirty="0"/>
              <a:t>Reads can also be benefited</a:t>
            </a:r>
          </a:p>
          <a:p>
            <a:pPr lvl="1"/>
            <a:r>
              <a:rPr lang="en-US" sz="2000" dirty="0"/>
              <a:t>Reads go through the cache, since cache may contain more up-to-date values</a:t>
            </a:r>
          </a:p>
        </p:txBody>
      </p:sp>
    </p:spTree>
    <p:extLst>
      <p:ext uri="{BB962C8B-B14F-4D97-AF65-F5344CB8AC3E}">
        <p14:creationId xmlns:p14="http://schemas.microsoft.com/office/powerpoint/2010/main" val="2124193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008" y="1129308"/>
            <a:ext cx="9252520" cy="1902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457200" y="248816"/>
            <a:ext cx="8229600" cy="952500"/>
          </a:xfrm>
        </p:spPr>
        <p:txBody>
          <a:bodyPr/>
          <a:lstStyle/>
          <a:p>
            <a:r>
              <a:rPr lang="en-US" altLang="zh-CN" dirty="0"/>
              <a:t>Read &amp; Write with Cache</a:t>
            </a:r>
            <a:endParaRPr lang="en-US" dirty="0"/>
          </a:p>
        </p:txBody>
      </p:sp>
      <p:sp>
        <p:nvSpPr>
          <p:cNvPr id="3" name="Content Placeholder 2"/>
          <p:cNvSpPr>
            <a:spLocks noGrp="1"/>
          </p:cNvSpPr>
          <p:nvPr>
            <p:ph idx="1"/>
          </p:nvPr>
        </p:nvSpPr>
        <p:spPr>
          <a:xfrm>
            <a:off x="457200" y="3103372"/>
            <a:ext cx="8229600" cy="2562440"/>
          </a:xfrm>
        </p:spPr>
        <p:txBody>
          <a:bodyPr>
            <a:noAutofit/>
          </a:bodyPr>
          <a:lstStyle/>
          <a:p>
            <a:pPr marL="0" indent="0">
              <a:spcBef>
                <a:spcPts val="168"/>
              </a:spcBef>
              <a:buNone/>
            </a:pPr>
            <a:r>
              <a:rPr lang="en-US" sz="1200" b="1" dirty="0">
                <a:latin typeface="Consolas" panose="020B0609020204030204" pitchFamily="49" charset="0"/>
                <a:cs typeface="Courier"/>
              </a:rPr>
              <a:t>read(</a:t>
            </a:r>
            <a:r>
              <a:rPr lang="en-US" sz="1200" b="1" dirty="0" err="1">
                <a:latin typeface="Consolas" panose="020B0609020204030204" pitchFamily="49" charset="0"/>
                <a:cs typeface="Courier"/>
              </a:rPr>
              <a:t>var</a:t>
            </a:r>
            <a:r>
              <a:rPr lang="en-US" sz="1200" b="1" dirty="0">
                <a:latin typeface="Consolas" panose="020B0609020204030204" pitchFamily="49" charset="0"/>
                <a:cs typeface="Courier"/>
              </a:rPr>
              <a:t>):</a:t>
            </a:r>
          </a:p>
          <a:p>
            <a:pPr marL="0" indent="0">
              <a:spcBef>
                <a:spcPts val="168"/>
              </a:spcBef>
              <a:buNone/>
            </a:pPr>
            <a:r>
              <a:rPr lang="en-US" sz="1200" dirty="0">
                <a:latin typeface="Consolas" panose="020B0609020204030204" pitchFamily="49" charset="0"/>
                <a:cs typeface="Courier"/>
              </a:rPr>
              <a:t>  if </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 in cache:</a:t>
            </a:r>
          </a:p>
          <a:p>
            <a:pPr marL="0" indent="0">
              <a:spcBef>
                <a:spcPts val="168"/>
              </a:spcBef>
              <a:buNone/>
            </a:pPr>
            <a:r>
              <a:rPr lang="en-US" sz="1200" dirty="0">
                <a:latin typeface="Consolas" panose="020B0609020204030204" pitchFamily="49" charset="0"/>
                <a:cs typeface="Courier"/>
              </a:rPr>
              <a:t>    return cache[</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a:t>
            </a:r>
          </a:p>
          <a:p>
            <a:pPr marL="0" indent="0">
              <a:spcBef>
                <a:spcPts val="168"/>
              </a:spcBef>
              <a:buNone/>
            </a:pPr>
            <a:r>
              <a:rPr lang="en-US" sz="1200" dirty="0">
                <a:latin typeface="Consolas" panose="020B0609020204030204" pitchFamily="49" charset="0"/>
                <a:cs typeface="Courier"/>
              </a:rPr>
              <a:t>  else: </a:t>
            </a:r>
            <a:r>
              <a:rPr lang="en-US" sz="1200" dirty="0">
                <a:solidFill>
                  <a:schemeClr val="accent1"/>
                </a:solidFill>
                <a:latin typeface="Consolas" panose="020B0609020204030204" pitchFamily="49" charset="0"/>
                <a:cs typeface="Courier"/>
              </a:rPr>
              <a:t>// may evict others from cache to cell storage</a:t>
            </a:r>
          </a:p>
          <a:p>
            <a:pPr marL="0" indent="0">
              <a:spcBef>
                <a:spcPts val="168"/>
              </a:spcBef>
              <a:buNone/>
            </a:pPr>
            <a:r>
              <a:rPr lang="en-US" sz="1200" dirty="0">
                <a:latin typeface="Consolas" panose="020B0609020204030204" pitchFamily="49" charset="0"/>
                <a:cs typeface="Courier"/>
              </a:rPr>
              <a:t>    cache[</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 = </a:t>
            </a:r>
            <a:r>
              <a:rPr lang="en-US" sz="1200" dirty="0" err="1">
                <a:latin typeface="Consolas" panose="020B0609020204030204" pitchFamily="49" charset="0"/>
                <a:cs typeface="Courier"/>
              </a:rPr>
              <a:t>cell_read</a:t>
            </a:r>
            <a:r>
              <a:rPr lang="en-US" sz="1200" dirty="0">
                <a:latin typeface="Consolas" panose="020B0609020204030204" pitchFamily="49" charset="0"/>
                <a:cs typeface="Courier"/>
              </a:rPr>
              <a:t>(</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a:t>
            </a:r>
          </a:p>
          <a:p>
            <a:pPr marL="0" indent="0">
              <a:spcBef>
                <a:spcPts val="168"/>
              </a:spcBef>
              <a:buNone/>
            </a:pPr>
            <a:r>
              <a:rPr lang="en-US" sz="1200" dirty="0">
                <a:latin typeface="Consolas" panose="020B0609020204030204" pitchFamily="49" charset="0"/>
                <a:cs typeface="Courier"/>
              </a:rPr>
              <a:t>    return cache[</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a:t>
            </a:r>
          </a:p>
          <a:p>
            <a:pPr marL="0" indent="0">
              <a:spcBef>
                <a:spcPts val="1200"/>
              </a:spcBef>
              <a:buNone/>
            </a:pPr>
            <a:r>
              <a:rPr lang="en-US" sz="1200" b="1" dirty="0">
                <a:latin typeface="Consolas" panose="020B0609020204030204" pitchFamily="49" charset="0"/>
                <a:cs typeface="Courier"/>
              </a:rPr>
              <a:t>write(</a:t>
            </a:r>
            <a:r>
              <a:rPr lang="en-US" sz="1200" b="1" dirty="0" err="1">
                <a:latin typeface="Consolas" panose="020B0609020204030204" pitchFamily="49" charset="0"/>
                <a:cs typeface="Courier"/>
              </a:rPr>
              <a:t>var</a:t>
            </a:r>
            <a:r>
              <a:rPr lang="en-US" sz="1200" b="1" dirty="0">
                <a:latin typeface="Consolas" panose="020B0609020204030204" pitchFamily="49" charset="0"/>
                <a:cs typeface="Courier"/>
              </a:rPr>
              <a:t>, value):</a:t>
            </a:r>
          </a:p>
          <a:p>
            <a:pPr marL="0" indent="0">
              <a:spcBef>
                <a:spcPts val="168"/>
              </a:spcBef>
              <a:buNone/>
            </a:pPr>
            <a:r>
              <a:rPr lang="en-US" sz="1200" dirty="0">
                <a:latin typeface="Consolas" panose="020B0609020204030204" pitchFamily="49" charset="0"/>
                <a:cs typeface="Courier"/>
              </a:rPr>
              <a:t>  </a:t>
            </a:r>
            <a:r>
              <a:rPr lang="en-US" sz="1200" dirty="0" err="1">
                <a:latin typeface="Consolas" panose="020B0609020204030204" pitchFamily="49" charset="0"/>
                <a:cs typeface="Courier"/>
              </a:rPr>
              <a:t>log.append</a:t>
            </a:r>
            <a:r>
              <a:rPr lang="en-US" sz="1200" dirty="0">
                <a:latin typeface="Consolas" panose="020B0609020204030204" pitchFamily="49" charset="0"/>
                <a:cs typeface="Courier"/>
              </a:rPr>
              <a:t>(</a:t>
            </a:r>
            <a:r>
              <a:rPr lang="en-US" sz="1200" dirty="0" err="1">
                <a:latin typeface="Consolas" panose="020B0609020204030204" pitchFamily="49" charset="0"/>
                <a:cs typeface="Courier"/>
              </a:rPr>
              <a:t>current_tid</a:t>
            </a:r>
            <a:r>
              <a:rPr lang="en-US" sz="1200" dirty="0">
                <a:latin typeface="Consolas" panose="020B0609020204030204" pitchFamily="49" charset="0"/>
                <a:cs typeface="Courier"/>
              </a:rPr>
              <a:t>, update, </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 read(</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 value)</a:t>
            </a:r>
          </a:p>
          <a:p>
            <a:pPr marL="0" indent="0">
              <a:spcBef>
                <a:spcPts val="168"/>
              </a:spcBef>
              <a:buNone/>
            </a:pPr>
            <a:r>
              <a:rPr lang="en-US" sz="1200" dirty="0">
                <a:latin typeface="Consolas" panose="020B0609020204030204" pitchFamily="49" charset="0"/>
                <a:cs typeface="Courier"/>
              </a:rPr>
              <a:t>  cache[</a:t>
            </a:r>
            <a:r>
              <a:rPr lang="en-US" sz="1200" dirty="0" err="1">
                <a:latin typeface="Consolas" panose="020B0609020204030204" pitchFamily="49" charset="0"/>
                <a:cs typeface="Courier"/>
              </a:rPr>
              <a:t>var</a:t>
            </a:r>
            <a:r>
              <a:rPr lang="en-US" sz="1200" dirty="0">
                <a:latin typeface="Consolas" panose="020B0609020204030204" pitchFamily="49" charset="0"/>
                <a:cs typeface="Courier"/>
              </a:rPr>
              <a:t>] = value</a:t>
            </a:r>
            <a:endParaRPr lang="en-US" sz="1200" dirty="0">
              <a:solidFill>
                <a:schemeClr val="accent1"/>
              </a:solidFill>
              <a:latin typeface="Consolas" panose="020B0609020204030204" pitchFamily="49" charset="0"/>
              <a:cs typeface="Courier"/>
            </a:endParaRPr>
          </a:p>
        </p:txBody>
      </p:sp>
      <p:sp>
        <p:nvSpPr>
          <p:cNvPr id="4" name="Slide Number Placeholder 3"/>
          <p:cNvSpPr>
            <a:spLocks noGrp="1"/>
          </p:cNvSpPr>
          <p:nvPr>
            <p:ph type="sldNum" sz="quarter" idx="12"/>
          </p:nvPr>
        </p:nvSpPr>
        <p:spPr/>
        <p:txBody>
          <a:bodyPr/>
          <a:lstStyle/>
          <a:p>
            <a:fld id="{8107FB38-4DA8-4D40-A1B7-468F17DAFC82}" type="slidenum">
              <a:rPr lang="zh-CN" altLang="en-US" smtClean="0"/>
              <a:t>77</a:t>
            </a:fld>
            <a:endParaRPr lang="zh-CN" altLang="en-US"/>
          </a:p>
        </p:txBody>
      </p:sp>
      <p:sp>
        <p:nvSpPr>
          <p:cNvPr id="6" name="矩形 5"/>
          <p:cNvSpPr/>
          <p:nvPr/>
        </p:nvSpPr>
        <p:spPr>
          <a:xfrm>
            <a:off x="1228889" y="2488168"/>
            <a:ext cx="1704313" cy="369332"/>
          </a:xfrm>
          <a:prstGeom prst="rect">
            <a:avLst/>
          </a:prstGeom>
        </p:spPr>
        <p:txBody>
          <a:bodyPr wrap="none">
            <a:spAutoFit/>
          </a:bodyPr>
          <a:lstStyle/>
          <a:p>
            <a:r>
              <a:rPr lang="en-US" altLang="zh-CN" dirty="0">
                <a:solidFill>
                  <a:schemeClr val="tx1">
                    <a:lumMod val="75000"/>
                    <a:lumOff val="25000"/>
                  </a:schemeClr>
                </a:solidFill>
                <a:latin typeface="Consolas"/>
                <a:cs typeface="Consolas"/>
              </a:rPr>
              <a:t>Cell</a:t>
            </a:r>
            <a:r>
              <a:rPr lang="zh-CN" altLang="en-US" dirty="0">
                <a:solidFill>
                  <a:schemeClr val="tx1">
                    <a:lumMod val="75000"/>
                    <a:lumOff val="25000"/>
                  </a:schemeClr>
                </a:solidFill>
                <a:latin typeface="Consolas"/>
                <a:cs typeface="Consolas"/>
              </a:rPr>
              <a:t> </a:t>
            </a:r>
            <a:r>
              <a:rPr lang="en-US" altLang="zh-CN" dirty="0">
                <a:solidFill>
                  <a:schemeClr val="tx1">
                    <a:lumMod val="75000"/>
                    <a:lumOff val="25000"/>
                  </a:schemeClr>
                </a:solidFill>
                <a:latin typeface="Consolas"/>
                <a:cs typeface="Consolas"/>
              </a:rPr>
              <a:t>Storage</a:t>
            </a:r>
            <a:endParaRPr lang="zh-CN" altLang="en-US" dirty="0"/>
          </a:p>
        </p:txBody>
      </p:sp>
      <p:sp>
        <p:nvSpPr>
          <p:cNvPr id="7" name="矩形 6"/>
          <p:cNvSpPr/>
          <p:nvPr/>
        </p:nvSpPr>
        <p:spPr>
          <a:xfrm>
            <a:off x="3131840" y="2539619"/>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A</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110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9" name="矩形 8"/>
          <p:cNvSpPr/>
          <p:nvPr/>
        </p:nvSpPr>
        <p:spPr>
          <a:xfrm>
            <a:off x="4355976" y="2539619"/>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B</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70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5" name="Rectangle 3"/>
          <p:cNvSpPr/>
          <p:nvPr/>
        </p:nvSpPr>
        <p:spPr>
          <a:xfrm>
            <a:off x="1228889" y="1201316"/>
            <a:ext cx="7015519" cy="1569660"/>
          </a:xfrm>
          <a:prstGeom prst="rect">
            <a:avLst/>
          </a:prstGeom>
        </p:spPr>
        <p:txBody>
          <a:bodyPr wrap="square">
            <a:spAutoFit/>
          </a:bodyPr>
          <a:lstStyle/>
          <a:p>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TID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4"/>
                </a:solidFill>
                <a:latin typeface="Consolas"/>
                <a:cs typeface="Consolas"/>
              </a:rPr>
              <a:t>T3</a:t>
            </a:r>
            <a:r>
              <a:rPr lang="en-US" sz="1600" dirty="0">
                <a:solidFill>
                  <a:schemeClr val="tx1">
                    <a:lumMod val="75000"/>
                    <a:lumOff val="25000"/>
                  </a:schemeClr>
                </a:solidFill>
                <a:latin typeface="Consolas"/>
                <a:cs typeface="Consolas"/>
              </a:rPr>
              <a:t> </a:t>
            </a:r>
            <a:r>
              <a:rPr lang="zh-CN" altLang="en-US" sz="1600" dirty="0">
                <a:solidFill>
                  <a:schemeClr val="tx1">
                    <a:lumMod val="75000"/>
                    <a:lumOff val="25000"/>
                  </a:schemeClr>
                </a:solidFill>
                <a:latin typeface="Consolas"/>
                <a:cs typeface="Consolas"/>
              </a:rPr>
              <a:t> </a:t>
            </a:r>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OLD | A=0   | B=0  |        | A=100 | B=50 |        | A=80  |</a:t>
            </a:r>
          </a:p>
          <a:p>
            <a:r>
              <a:rPr lang="pl-PL" sz="1600" dirty="0">
                <a:solidFill>
                  <a:schemeClr val="tx1">
                    <a:lumMod val="75000"/>
                    <a:lumOff val="25000"/>
                  </a:schemeClr>
                </a:solidFill>
                <a:latin typeface="Consolas"/>
                <a:cs typeface="Consolas"/>
              </a:rPr>
              <a:t>NEW | A=100 | B=50 | COMMIT | A=80  | B=70 | COMMIT | A=110 |</a:t>
            </a:r>
          </a:p>
          <a:p>
            <a:r>
              <a:rPr lang="en-US" sz="1600" dirty="0">
                <a:solidFill>
                  <a:schemeClr val="tx1">
                    <a:lumMod val="75000"/>
                    <a:lumOff val="25000"/>
                  </a:schemeClr>
                </a:solidFill>
                <a:latin typeface="Consolas"/>
                <a:cs typeface="Consolas"/>
              </a:rPr>
              <a:t>    +-------+------+--------+-------+------+--------+-------+</a:t>
            </a:r>
          </a:p>
          <a:p>
            <a:endParaRPr lang="en-US" sz="1600" dirty="0">
              <a:solidFill>
                <a:schemeClr val="tx1">
                  <a:lumMod val="75000"/>
                  <a:lumOff val="25000"/>
                </a:schemeClr>
              </a:solidFill>
              <a:latin typeface="Consolas"/>
              <a:cs typeface="Consolas"/>
            </a:endParaRPr>
          </a:p>
        </p:txBody>
      </p:sp>
      <p:sp>
        <p:nvSpPr>
          <p:cNvPr id="8" name="矩形 7"/>
          <p:cNvSpPr/>
          <p:nvPr/>
        </p:nvSpPr>
        <p:spPr>
          <a:xfrm>
            <a:off x="5626355" y="2458319"/>
            <a:ext cx="817853" cy="369332"/>
          </a:xfrm>
          <a:prstGeom prst="rect">
            <a:avLst/>
          </a:prstGeom>
        </p:spPr>
        <p:txBody>
          <a:bodyPr wrap="none">
            <a:spAutoFit/>
          </a:bodyPr>
          <a:lstStyle/>
          <a:p>
            <a:pPr algn="r"/>
            <a:r>
              <a:rPr lang="en-US" altLang="zh-CN" dirty="0">
                <a:solidFill>
                  <a:schemeClr val="tx1">
                    <a:lumMod val="75000"/>
                    <a:lumOff val="25000"/>
                  </a:schemeClr>
                </a:solidFill>
                <a:latin typeface="Consolas"/>
                <a:cs typeface="Consolas"/>
              </a:rPr>
              <a:t>Cache</a:t>
            </a:r>
          </a:p>
        </p:txBody>
      </p:sp>
      <p:sp>
        <p:nvSpPr>
          <p:cNvPr id="20" name="矩形 19"/>
          <p:cNvSpPr/>
          <p:nvPr/>
        </p:nvSpPr>
        <p:spPr>
          <a:xfrm>
            <a:off x="6513348" y="2539619"/>
            <a:ext cx="89142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A</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110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21" name="矩形 20"/>
          <p:cNvSpPr/>
          <p:nvPr/>
        </p:nvSpPr>
        <p:spPr>
          <a:xfrm>
            <a:off x="7548786" y="2539619"/>
            <a:ext cx="69562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B</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70</a:t>
            </a:r>
            <a:endParaRPr kumimoji="1" lang="zh-CN" altLang="en-US" dirty="0">
              <a:solidFill>
                <a:schemeClr val="tx1">
                  <a:lumMod val="75000"/>
                  <a:lumOff val="25000"/>
                </a:schemeClr>
              </a:solidFill>
              <a:latin typeface="Consolas" charset="0"/>
              <a:ea typeface="Consolas" charset="0"/>
              <a:cs typeface="Consolas" charset="0"/>
            </a:endParaRPr>
          </a:p>
        </p:txBody>
      </p:sp>
    </p:spTree>
    <p:extLst>
      <p:ext uri="{BB962C8B-B14F-4D97-AF65-F5344CB8AC3E}">
        <p14:creationId xmlns:p14="http://schemas.microsoft.com/office/powerpoint/2010/main" val="3370828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Brought by Cache</a:t>
            </a:r>
          </a:p>
        </p:txBody>
      </p:sp>
      <p:sp>
        <p:nvSpPr>
          <p:cNvPr id="3" name="Content Placeholder 2"/>
          <p:cNvSpPr>
            <a:spLocks noGrp="1"/>
          </p:cNvSpPr>
          <p:nvPr>
            <p:ph idx="1"/>
          </p:nvPr>
        </p:nvSpPr>
        <p:spPr>
          <a:xfrm>
            <a:off x="457200" y="1333500"/>
            <a:ext cx="8229600" cy="4188296"/>
          </a:xfrm>
        </p:spPr>
        <p:txBody>
          <a:bodyPr>
            <a:normAutofit fontScale="92500" lnSpcReduction="20000"/>
          </a:bodyPr>
          <a:lstStyle/>
          <a:p>
            <a:r>
              <a:rPr lang="en-US" sz="2400" b="1" dirty="0"/>
              <a:t>Atomicity problem</a:t>
            </a:r>
            <a:r>
              <a:rPr lang="en-US" sz="2400" dirty="0"/>
              <a:t>: cell storage (on disk) may be </a:t>
            </a:r>
            <a:r>
              <a:rPr lang="en-US" sz="2400" i="1" dirty="0">
                <a:solidFill>
                  <a:schemeClr val="accent2"/>
                </a:solidFill>
              </a:rPr>
              <a:t>out-of-date</a:t>
            </a:r>
          </a:p>
          <a:p>
            <a:pPr lvl="1"/>
            <a:r>
              <a:rPr lang="en-US" sz="2200" dirty="0"/>
              <a:t>Is it possible to have changes that should be in cell storage, but aren't?</a:t>
            </a:r>
          </a:p>
          <a:p>
            <a:pPr lvl="2"/>
            <a:r>
              <a:rPr lang="en-US" sz="1800" b="1" dirty="0">
                <a:solidFill>
                  <a:schemeClr val="accent2"/>
                </a:solidFill>
              </a:rPr>
              <a:t>Yes</a:t>
            </a:r>
            <a:r>
              <a:rPr lang="en-US" sz="1800" dirty="0"/>
              <a:t>: might not have flushed the latest commits</a:t>
            </a:r>
          </a:p>
          <a:p>
            <a:pPr lvl="1"/>
            <a:r>
              <a:rPr lang="en-US" sz="2200" dirty="0"/>
              <a:t>Is it possible to have changes that shouldn't be in cell storage, but are?</a:t>
            </a:r>
          </a:p>
          <a:p>
            <a:pPr lvl="2"/>
            <a:r>
              <a:rPr lang="en-US" sz="1800" b="1" dirty="0">
                <a:solidFill>
                  <a:schemeClr val="accent2"/>
                </a:solidFill>
              </a:rPr>
              <a:t>Yes</a:t>
            </a:r>
            <a:r>
              <a:rPr lang="en-US" sz="1800" dirty="0"/>
              <a:t>: flushed some changes that then aborted (same as before)</a:t>
            </a:r>
          </a:p>
          <a:p>
            <a:r>
              <a:rPr lang="en-US" sz="2600" b="1" dirty="0"/>
              <a:t>Solution: </a:t>
            </a:r>
            <a:r>
              <a:rPr lang="en-US" sz="2600" dirty="0"/>
              <a:t>change the recover procedure</a:t>
            </a:r>
          </a:p>
          <a:p>
            <a:pPr lvl="1"/>
            <a:r>
              <a:rPr lang="en-US" sz="2200" dirty="0"/>
              <a:t>Need a redo phase in addition to an undo phase in recovery</a:t>
            </a:r>
          </a:p>
          <a:p>
            <a:pPr lvl="1"/>
            <a:r>
              <a:rPr lang="en-US" sz="2200" dirty="0"/>
              <a:t>Don't treat actions with an abort record as "done”</a:t>
            </a:r>
          </a:p>
          <a:p>
            <a:pPr lvl="2"/>
            <a:r>
              <a:rPr lang="en-US" sz="1800" dirty="0"/>
              <a:t>There might be leftover changes from them in cell storage</a:t>
            </a:r>
          </a:p>
        </p:txBody>
      </p:sp>
    </p:spTree>
    <p:extLst>
      <p:ext uri="{BB962C8B-B14F-4D97-AF65-F5344CB8AC3E}">
        <p14:creationId xmlns:p14="http://schemas.microsoft.com/office/powerpoint/2010/main" val="917891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008" y="1129308"/>
            <a:ext cx="9252520" cy="1902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title"/>
          </p:nvPr>
        </p:nvSpPr>
        <p:spPr>
          <a:xfrm>
            <a:off x="457200" y="248816"/>
            <a:ext cx="8229600" cy="952500"/>
          </a:xfrm>
        </p:spPr>
        <p:txBody>
          <a:bodyPr/>
          <a:lstStyle/>
          <a:p>
            <a:r>
              <a:rPr lang="en-US" altLang="zh-CN" dirty="0"/>
              <a:t>Recover with Cache</a:t>
            </a:r>
            <a:endParaRPr lang="en-US" dirty="0"/>
          </a:p>
        </p:txBody>
      </p:sp>
      <p:sp>
        <p:nvSpPr>
          <p:cNvPr id="3" name="Content Placeholder 2"/>
          <p:cNvSpPr>
            <a:spLocks noGrp="1"/>
          </p:cNvSpPr>
          <p:nvPr>
            <p:ph idx="1"/>
          </p:nvPr>
        </p:nvSpPr>
        <p:spPr>
          <a:xfrm>
            <a:off x="457200" y="3103372"/>
            <a:ext cx="8229600" cy="2468013"/>
          </a:xfrm>
        </p:spPr>
        <p:txBody>
          <a:bodyPr>
            <a:noAutofit/>
          </a:bodyPr>
          <a:lstStyle/>
          <a:p>
            <a:pPr marL="0" indent="0">
              <a:spcBef>
                <a:spcPts val="168"/>
              </a:spcBef>
              <a:buNone/>
            </a:pPr>
            <a:r>
              <a:rPr lang="en-US" sz="1200" b="1" dirty="0">
                <a:latin typeface="Consolas" panose="020B0609020204030204" pitchFamily="49" charset="0"/>
                <a:cs typeface="Courier"/>
              </a:rPr>
              <a:t>recover(log):</a:t>
            </a:r>
          </a:p>
          <a:p>
            <a:pPr marL="0" indent="0">
              <a:spcBef>
                <a:spcPts val="168"/>
              </a:spcBef>
              <a:buNone/>
            </a:pPr>
            <a:r>
              <a:rPr lang="en-US" sz="1200" dirty="0">
                <a:latin typeface="Consolas" panose="020B0609020204030204" pitchFamily="49" charset="0"/>
                <a:cs typeface="Courier"/>
              </a:rPr>
              <a:t>  commits = {}</a:t>
            </a:r>
          </a:p>
          <a:p>
            <a:pPr marL="0" indent="0">
              <a:spcBef>
                <a:spcPts val="168"/>
              </a:spcBef>
              <a:buNone/>
            </a:pPr>
            <a:r>
              <a:rPr lang="en-US" sz="1200" dirty="0">
                <a:latin typeface="Consolas" panose="020B0609020204030204" pitchFamily="49" charset="0"/>
                <a:cs typeface="Courier"/>
              </a:rPr>
              <a:t>  for record r in log[</a:t>
            </a:r>
            <a:r>
              <a:rPr lang="en-US" sz="1200" dirty="0" err="1">
                <a:latin typeface="Consolas" panose="020B0609020204030204" pitchFamily="49" charset="0"/>
                <a:cs typeface="Courier"/>
              </a:rPr>
              <a:t>len</a:t>
            </a:r>
            <a:r>
              <a:rPr lang="en-US" sz="1200" dirty="0">
                <a:latin typeface="Consolas" panose="020B0609020204030204" pitchFamily="49" charset="0"/>
                <a:cs typeface="Courier"/>
              </a:rPr>
              <a:t>(log)-1] .. log[0]:</a:t>
            </a:r>
          </a:p>
          <a:p>
            <a:pPr marL="0" indent="0">
              <a:spcBef>
                <a:spcPts val="168"/>
              </a:spcBef>
              <a:buNone/>
            </a:pPr>
            <a:r>
              <a:rPr lang="en-US" sz="1200" dirty="0">
                <a:latin typeface="Consolas" panose="020B0609020204030204" pitchFamily="49" charset="0"/>
                <a:cs typeface="Courier"/>
              </a:rPr>
              <a:t>    if </a:t>
            </a:r>
            <a:r>
              <a:rPr lang="en-US" sz="1200" dirty="0" err="1">
                <a:latin typeface="Consolas" panose="020B0609020204030204" pitchFamily="49" charset="0"/>
                <a:cs typeface="Courier"/>
              </a:rPr>
              <a:t>r.type</a:t>
            </a:r>
            <a:r>
              <a:rPr lang="en-US" sz="1200" dirty="0">
                <a:latin typeface="Consolas" panose="020B0609020204030204" pitchFamily="49" charset="0"/>
                <a:cs typeface="Courier"/>
              </a:rPr>
              <a:t> == commit:</a:t>
            </a:r>
          </a:p>
          <a:p>
            <a:pPr marL="0" indent="0">
              <a:spcBef>
                <a:spcPts val="168"/>
              </a:spcBef>
              <a:buNone/>
            </a:pPr>
            <a:r>
              <a:rPr lang="en-US" sz="1200" dirty="0">
                <a:latin typeface="Consolas" panose="020B0609020204030204" pitchFamily="49" charset="0"/>
                <a:cs typeface="Courier"/>
              </a:rPr>
              <a:t>      </a:t>
            </a:r>
            <a:r>
              <a:rPr lang="en-US" sz="1200" dirty="0" err="1">
                <a:latin typeface="Consolas" panose="020B0609020204030204" pitchFamily="49" charset="0"/>
                <a:cs typeface="Courier"/>
              </a:rPr>
              <a:t>commits.add</a:t>
            </a:r>
            <a:r>
              <a:rPr lang="en-US" sz="1200" dirty="0">
                <a:latin typeface="Consolas" panose="020B0609020204030204" pitchFamily="49" charset="0"/>
                <a:cs typeface="Courier"/>
              </a:rPr>
              <a:t>(</a:t>
            </a:r>
            <a:r>
              <a:rPr lang="en-US" sz="1200" dirty="0" err="1">
                <a:latin typeface="Consolas" panose="020B0609020204030204" pitchFamily="49" charset="0"/>
                <a:cs typeface="Courier"/>
              </a:rPr>
              <a:t>r.tid</a:t>
            </a:r>
            <a:r>
              <a:rPr lang="en-US" sz="1200" dirty="0">
                <a:latin typeface="Consolas" panose="020B0609020204030204" pitchFamily="49" charset="0"/>
                <a:cs typeface="Courier"/>
              </a:rPr>
              <a:t>)</a:t>
            </a:r>
          </a:p>
          <a:p>
            <a:pPr marL="0" indent="0">
              <a:spcBef>
                <a:spcPts val="168"/>
              </a:spcBef>
              <a:buNone/>
            </a:pPr>
            <a:r>
              <a:rPr lang="en-US" sz="1200" dirty="0">
                <a:latin typeface="Consolas" panose="020B0609020204030204" pitchFamily="49" charset="0"/>
                <a:cs typeface="Courier"/>
              </a:rPr>
              <a:t>    if </a:t>
            </a:r>
            <a:r>
              <a:rPr lang="en-US" sz="1200" dirty="0" err="1">
                <a:latin typeface="Consolas" panose="020B0609020204030204" pitchFamily="49" charset="0"/>
                <a:cs typeface="Courier"/>
              </a:rPr>
              <a:t>r.type</a:t>
            </a:r>
            <a:r>
              <a:rPr lang="en-US" sz="1200" dirty="0">
                <a:latin typeface="Consolas" panose="020B0609020204030204" pitchFamily="49" charset="0"/>
                <a:cs typeface="Courier"/>
              </a:rPr>
              <a:t> == update and </a:t>
            </a:r>
            <a:r>
              <a:rPr lang="en-US" sz="1200" dirty="0" err="1">
                <a:latin typeface="Consolas" panose="020B0609020204030204" pitchFamily="49" charset="0"/>
                <a:cs typeface="Courier"/>
              </a:rPr>
              <a:t>r.tid</a:t>
            </a:r>
            <a:r>
              <a:rPr lang="en-US" sz="1200" dirty="0">
                <a:latin typeface="Consolas" panose="020B0609020204030204" pitchFamily="49" charset="0"/>
                <a:cs typeface="Courier"/>
              </a:rPr>
              <a:t> not in commits:</a:t>
            </a:r>
          </a:p>
          <a:p>
            <a:pPr marL="0" indent="0">
              <a:spcBef>
                <a:spcPts val="168"/>
              </a:spcBef>
              <a:buNone/>
            </a:pPr>
            <a:r>
              <a:rPr lang="en-US" sz="1200" dirty="0">
                <a:latin typeface="Consolas" panose="020B0609020204030204" pitchFamily="49" charset="0"/>
                <a:cs typeface="Courier"/>
              </a:rPr>
              <a:t>      </a:t>
            </a:r>
            <a:r>
              <a:rPr lang="en-US" sz="1200" dirty="0" err="1">
                <a:latin typeface="Consolas" panose="020B0609020204030204" pitchFamily="49" charset="0"/>
                <a:cs typeface="Courier"/>
              </a:rPr>
              <a:t>cell_write</a:t>
            </a:r>
            <a:r>
              <a:rPr lang="en-US" sz="1200" dirty="0">
                <a:latin typeface="Consolas" panose="020B0609020204030204" pitchFamily="49" charset="0"/>
                <a:cs typeface="Courier"/>
              </a:rPr>
              <a:t>(</a:t>
            </a:r>
            <a:r>
              <a:rPr lang="en-US" sz="1200" dirty="0" err="1">
                <a:latin typeface="Consolas" panose="020B0609020204030204" pitchFamily="49" charset="0"/>
                <a:cs typeface="Courier"/>
              </a:rPr>
              <a:t>r.var</a:t>
            </a:r>
            <a:r>
              <a:rPr lang="en-US" sz="1200" dirty="0">
                <a:latin typeface="Consolas" panose="020B0609020204030204" pitchFamily="49" charset="0"/>
                <a:cs typeface="Courier"/>
              </a:rPr>
              <a:t>, </a:t>
            </a:r>
            <a:r>
              <a:rPr lang="en-US" sz="1200" dirty="0" err="1">
                <a:latin typeface="Consolas" panose="020B0609020204030204" pitchFamily="49" charset="0"/>
                <a:cs typeface="Courier"/>
              </a:rPr>
              <a:t>r.old_val</a:t>
            </a:r>
            <a:r>
              <a:rPr lang="en-US" sz="1200" dirty="0">
                <a:latin typeface="Consolas" panose="020B0609020204030204" pitchFamily="49" charset="0"/>
                <a:cs typeface="Courier"/>
              </a:rPr>
              <a:t>) </a:t>
            </a:r>
            <a:r>
              <a:rPr lang="en-US" sz="1200" dirty="0">
                <a:solidFill>
                  <a:schemeClr val="accent1"/>
                </a:solidFill>
                <a:latin typeface="Consolas" panose="020B0609020204030204" pitchFamily="49" charset="0"/>
                <a:cs typeface="Courier"/>
              </a:rPr>
              <a:t>// undo</a:t>
            </a:r>
          </a:p>
          <a:p>
            <a:pPr marL="0" indent="0">
              <a:spcBef>
                <a:spcPts val="168"/>
              </a:spcBef>
              <a:buNone/>
            </a:pPr>
            <a:r>
              <a:rPr lang="en-US" sz="1200" dirty="0">
                <a:latin typeface="Consolas" panose="020B0609020204030204" pitchFamily="49" charset="0"/>
                <a:cs typeface="Courier"/>
              </a:rPr>
              <a:t>  for record r in log[0] .. log[</a:t>
            </a:r>
            <a:r>
              <a:rPr lang="en-US" sz="1200" dirty="0" err="1">
                <a:latin typeface="Consolas" panose="020B0609020204030204" pitchFamily="49" charset="0"/>
                <a:cs typeface="Courier"/>
              </a:rPr>
              <a:t>len</a:t>
            </a:r>
            <a:r>
              <a:rPr lang="en-US" sz="1200" dirty="0">
                <a:latin typeface="Consolas" panose="020B0609020204030204" pitchFamily="49" charset="0"/>
                <a:cs typeface="Courier"/>
              </a:rPr>
              <a:t>(log)-1]:</a:t>
            </a:r>
          </a:p>
          <a:p>
            <a:pPr marL="0" indent="0">
              <a:spcBef>
                <a:spcPts val="168"/>
              </a:spcBef>
              <a:buNone/>
            </a:pPr>
            <a:r>
              <a:rPr lang="en-US" sz="1200" dirty="0">
                <a:latin typeface="Consolas" panose="020B0609020204030204" pitchFamily="49" charset="0"/>
                <a:cs typeface="Courier"/>
              </a:rPr>
              <a:t>    if </a:t>
            </a:r>
            <a:r>
              <a:rPr lang="en-US" sz="1200" dirty="0" err="1">
                <a:latin typeface="Consolas" panose="020B0609020204030204" pitchFamily="49" charset="0"/>
                <a:cs typeface="Courier"/>
              </a:rPr>
              <a:t>r.type</a:t>
            </a:r>
            <a:r>
              <a:rPr lang="en-US" sz="1200" dirty="0">
                <a:latin typeface="Consolas" panose="020B0609020204030204" pitchFamily="49" charset="0"/>
                <a:cs typeface="Courier"/>
              </a:rPr>
              <a:t> == update and </a:t>
            </a:r>
            <a:r>
              <a:rPr lang="en-US" sz="1200" dirty="0" err="1">
                <a:latin typeface="Consolas" panose="020B0609020204030204" pitchFamily="49" charset="0"/>
                <a:cs typeface="Courier"/>
              </a:rPr>
              <a:t>r.tid</a:t>
            </a:r>
            <a:r>
              <a:rPr lang="en-US" sz="1200" dirty="0">
                <a:latin typeface="Consolas" panose="020B0609020204030204" pitchFamily="49" charset="0"/>
                <a:cs typeface="Courier"/>
              </a:rPr>
              <a:t> in commits:</a:t>
            </a:r>
          </a:p>
          <a:p>
            <a:pPr marL="0" indent="0">
              <a:spcBef>
                <a:spcPts val="168"/>
              </a:spcBef>
              <a:buNone/>
            </a:pPr>
            <a:r>
              <a:rPr lang="en-US" sz="1200" dirty="0">
                <a:latin typeface="Consolas" panose="020B0609020204030204" pitchFamily="49" charset="0"/>
                <a:cs typeface="Courier"/>
              </a:rPr>
              <a:t>      </a:t>
            </a:r>
            <a:r>
              <a:rPr lang="en-US" sz="1200" dirty="0" err="1">
                <a:latin typeface="Consolas" panose="020B0609020204030204" pitchFamily="49" charset="0"/>
                <a:cs typeface="Courier"/>
              </a:rPr>
              <a:t>cell_write</a:t>
            </a:r>
            <a:r>
              <a:rPr lang="en-US" sz="1200" dirty="0">
                <a:latin typeface="Consolas" panose="020B0609020204030204" pitchFamily="49" charset="0"/>
                <a:cs typeface="Courier"/>
              </a:rPr>
              <a:t>(</a:t>
            </a:r>
            <a:r>
              <a:rPr lang="en-US" sz="1200" dirty="0" err="1">
                <a:latin typeface="Consolas" panose="020B0609020204030204" pitchFamily="49" charset="0"/>
                <a:cs typeface="Courier"/>
              </a:rPr>
              <a:t>r.var</a:t>
            </a:r>
            <a:r>
              <a:rPr lang="en-US" sz="1200" dirty="0">
                <a:latin typeface="Consolas" panose="020B0609020204030204" pitchFamily="49" charset="0"/>
                <a:cs typeface="Courier"/>
              </a:rPr>
              <a:t>, </a:t>
            </a:r>
            <a:r>
              <a:rPr lang="en-US" sz="1200" dirty="0" err="1">
                <a:latin typeface="Consolas" panose="020B0609020204030204" pitchFamily="49" charset="0"/>
                <a:cs typeface="Courier"/>
              </a:rPr>
              <a:t>r.new_value</a:t>
            </a:r>
            <a:r>
              <a:rPr lang="en-US" sz="1200" dirty="0">
                <a:latin typeface="Consolas" panose="020B0609020204030204" pitchFamily="49" charset="0"/>
                <a:cs typeface="Courier"/>
              </a:rPr>
              <a:t>) </a:t>
            </a:r>
            <a:r>
              <a:rPr lang="en-US" sz="1200" dirty="0">
                <a:solidFill>
                  <a:schemeClr val="accent1"/>
                </a:solidFill>
                <a:latin typeface="Consolas" panose="020B0609020204030204" pitchFamily="49" charset="0"/>
                <a:cs typeface="Courier"/>
              </a:rPr>
              <a:t>// redo</a:t>
            </a:r>
          </a:p>
        </p:txBody>
      </p:sp>
      <p:sp>
        <p:nvSpPr>
          <p:cNvPr id="4" name="Slide Number Placeholder 3"/>
          <p:cNvSpPr>
            <a:spLocks noGrp="1"/>
          </p:cNvSpPr>
          <p:nvPr>
            <p:ph type="sldNum" sz="quarter" idx="12"/>
          </p:nvPr>
        </p:nvSpPr>
        <p:spPr/>
        <p:txBody>
          <a:bodyPr/>
          <a:lstStyle/>
          <a:p>
            <a:fld id="{8107FB38-4DA8-4D40-A1B7-468F17DAFC82}" type="slidenum">
              <a:rPr lang="zh-CN" altLang="en-US" smtClean="0"/>
              <a:t>79</a:t>
            </a:fld>
            <a:endParaRPr lang="zh-CN" altLang="en-US"/>
          </a:p>
        </p:txBody>
      </p:sp>
      <p:sp>
        <p:nvSpPr>
          <p:cNvPr id="6" name="矩形 5"/>
          <p:cNvSpPr/>
          <p:nvPr/>
        </p:nvSpPr>
        <p:spPr>
          <a:xfrm>
            <a:off x="1228889" y="2488168"/>
            <a:ext cx="1704313" cy="369332"/>
          </a:xfrm>
          <a:prstGeom prst="rect">
            <a:avLst/>
          </a:prstGeom>
        </p:spPr>
        <p:txBody>
          <a:bodyPr wrap="none">
            <a:spAutoFit/>
          </a:bodyPr>
          <a:lstStyle/>
          <a:p>
            <a:r>
              <a:rPr lang="en-US" altLang="zh-CN" dirty="0">
                <a:solidFill>
                  <a:schemeClr val="tx1">
                    <a:lumMod val="75000"/>
                    <a:lumOff val="25000"/>
                  </a:schemeClr>
                </a:solidFill>
                <a:latin typeface="Consolas"/>
                <a:cs typeface="Consolas"/>
              </a:rPr>
              <a:t>Cell</a:t>
            </a:r>
            <a:r>
              <a:rPr lang="zh-CN" altLang="en-US" dirty="0">
                <a:solidFill>
                  <a:schemeClr val="tx1">
                    <a:lumMod val="75000"/>
                    <a:lumOff val="25000"/>
                  </a:schemeClr>
                </a:solidFill>
                <a:latin typeface="Consolas"/>
                <a:cs typeface="Consolas"/>
              </a:rPr>
              <a:t> </a:t>
            </a:r>
            <a:r>
              <a:rPr lang="en-US" altLang="zh-CN" dirty="0">
                <a:solidFill>
                  <a:schemeClr val="tx1">
                    <a:lumMod val="75000"/>
                    <a:lumOff val="25000"/>
                  </a:schemeClr>
                </a:solidFill>
                <a:latin typeface="Consolas"/>
                <a:cs typeface="Consolas"/>
              </a:rPr>
              <a:t>Storage</a:t>
            </a:r>
            <a:endParaRPr lang="zh-CN" altLang="en-US" dirty="0"/>
          </a:p>
        </p:txBody>
      </p:sp>
      <p:sp>
        <p:nvSpPr>
          <p:cNvPr id="7" name="矩形 6"/>
          <p:cNvSpPr/>
          <p:nvPr/>
        </p:nvSpPr>
        <p:spPr>
          <a:xfrm>
            <a:off x="3131840" y="2539619"/>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A</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110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9" name="矩形 8"/>
          <p:cNvSpPr/>
          <p:nvPr/>
        </p:nvSpPr>
        <p:spPr>
          <a:xfrm>
            <a:off x="4355976" y="2539619"/>
            <a:ext cx="100811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B</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70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5" name="Rectangle 3"/>
          <p:cNvSpPr/>
          <p:nvPr/>
        </p:nvSpPr>
        <p:spPr>
          <a:xfrm>
            <a:off x="1228889" y="1201316"/>
            <a:ext cx="7015519" cy="1569660"/>
          </a:xfrm>
          <a:prstGeom prst="rect">
            <a:avLst/>
          </a:prstGeom>
        </p:spPr>
        <p:txBody>
          <a:bodyPr wrap="square">
            <a:spAutoFit/>
          </a:bodyPr>
          <a:lstStyle/>
          <a:p>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TID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1"/>
                </a:solidFill>
                <a:latin typeface="Consolas"/>
                <a:cs typeface="Consolas"/>
              </a:rPr>
              <a:t>T1</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6"/>
                </a:solidFill>
                <a:latin typeface="Consolas"/>
                <a:cs typeface="Consolas"/>
              </a:rPr>
              <a:t>T2</a:t>
            </a:r>
            <a:r>
              <a:rPr lang="en-US" sz="1600" dirty="0">
                <a:solidFill>
                  <a:schemeClr val="tx1">
                    <a:lumMod val="75000"/>
                    <a:lumOff val="25000"/>
                  </a:schemeClr>
                </a:solidFill>
                <a:latin typeface="Consolas"/>
                <a:cs typeface="Consolas"/>
              </a:rPr>
              <a:t>   |  </a:t>
            </a:r>
            <a:r>
              <a:rPr lang="en-US" sz="1600" b="1" dirty="0">
                <a:solidFill>
                  <a:schemeClr val="accent4"/>
                </a:solidFill>
                <a:latin typeface="Consolas"/>
                <a:cs typeface="Consolas"/>
              </a:rPr>
              <a:t>T3</a:t>
            </a:r>
            <a:r>
              <a:rPr lang="en-US" sz="1600" dirty="0">
                <a:solidFill>
                  <a:schemeClr val="tx1">
                    <a:lumMod val="75000"/>
                    <a:lumOff val="25000"/>
                  </a:schemeClr>
                </a:solidFill>
                <a:latin typeface="Consolas"/>
                <a:cs typeface="Consolas"/>
              </a:rPr>
              <a:t> </a:t>
            </a:r>
            <a:r>
              <a:rPr lang="zh-CN" altLang="en-US" sz="1600" dirty="0">
                <a:solidFill>
                  <a:schemeClr val="tx1">
                    <a:lumMod val="75000"/>
                    <a:lumOff val="25000"/>
                  </a:schemeClr>
                </a:solidFill>
                <a:latin typeface="Consolas"/>
                <a:cs typeface="Consolas"/>
              </a:rPr>
              <a:t> </a:t>
            </a:r>
            <a:r>
              <a:rPr lang="en-US" sz="1600" dirty="0">
                <a:solidFill>
                  <a:schemeClr val="tx1">
                    <a:lumMod val="75000"/>
                    <a:lumOff val="25000"/>
                  </a:schemeClr>
                </a:solidFill>
                <a:latin typeface="Consolas"/>
                <a:cs typeface="Consolas"/>
              </a:rPr>
              <a:t> |</a:t>
            </a:r>
          </a:p>
          <a:p>
            <a:r>
              <a:rPr lang="en-US" sz="1600" dirty="0">
                <a:solidFill>
                  <a:schemeClr val="tx1">
                    <a:lumMod val="75000"/>
                    <a:lumOff val="25000"/>
                  </a:schemeClr>
                </a:solidFill>
                <a:latin typeface="Consolas"/>
                <a:cs typeface="Consolas"/>
              </a:rPr>
              <a:t>OLD | A=0   | B=0  |        | A=100 | B=50 |        | A=80  |</a:t>
            </a:r>
          </a:p>
          <a:p>
            <a:r>
              <a:rPr lang="pl-PL" sz="1600" dirty="0">
                <a:solidFill>
                  <a:schemeClr val="tx1">
                    <a:lumMod val="75000"/>
                    <a:lumOff val="25000"/>
                  </a:schemeClr>
                </a:solidFill>
                <a:latin typeface="Consolas"/>
                <a:cs typeface="Consolas"/>
              </a:rPr>
              <a:t>NEW | A=100 | B=50 | COMMIT | A=80  | B=70 | COMMIT | A=110 |</a:t>
            </a:r>
          </a:p>
          <a:p>
            <a:r>
              <a:rPr lang="en-US" sz="1600" dirty="0">
                <a:solidFill>
                  <a:schemeClr val="tx1">
                    <a:lumMod val="75000"/>
                    <a:lumOff val="25000"/>
                  </a:schemeClr>
                </a:solidFill>
                <a:latin typeface="Consolas"/>
                <a:cs typeface="Consolas"/>
              </a:rPr>
              <a:t>    +-------+------+--------+-------+------+--------+-------+</a:t>
            </a:r>
          </a:p>
          <a:p>
            <a:endParaRPr lang="en-US" sz="1600" dirty="0">
              <a:solidFill>
                <a:schemeClr val="tx1">
                  <a:lumMod val="75000"/>
                  <a:lumOff val="25000"/>
                </a:schemeClr>
              </a:solidFill>
              <a:latin typeface="Consolas"/>
              <a:cs typeface="Consolas"/>
            </a:endParaRPr>
          </a:p>
        </p:txBody>
      </p:sp>
      <p:sp>
        <p:nvSpPr>
          <p:cNvPr id="8" name="矩形 7"/>
          <p:cNvSpPr/>
          <p:nvPr/>
        </p:nvSpPr>
        <p:spPr>
          <a:xfrm>
            <a:off x="5626355" y="2458319"/>
            <a:ext cx="817853" cy="369332"/>
          </a:xfrm>
          <a:prstGeom prst="rect">
            <a:avLst/>
          </a:prstGeom>
        </p:spPr>
        <p:txBody>
          <a:bodyPr wrap="none">
            <a:spAutoFit/>
          </a:bodyPr>
          <a:lstStyle/>
          <a:p>
            <a:pPr algn="r"/>
            <a:r>
              <a:rPr lang="en-US" altLang="zh-CN" dirty="0">
                <a:solidFill>
                  <a:schemeClr val="tx1">
                    <a:lumMod val="75000"/>
                    <a:lumOff val="25000"/>
                  </a:schemeClr>
                </a:solidFill>
                <a:latin typeface="Consolas"/>
                <a:cs typeface="Consolas"/>
              </a:rPr>
              <a:t>Cache</a:t>
            </a:r>
          </a:p>
        </p:txBody>
      </p:sp>
      <p:sp>
        <p:nvSpPr>
          <p:cNvPr id="20" name="矩形 19"/>
          <p:cNvSpPr/>
          <p:nvPr/>
        </p:nvSpPr>
        <p:spPr>
          <a:xfrm>
            <a:off x="6513348" y="2539619"/>
            <a:ext cx="89142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A</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110</a:t>
            </a:r>
            <a:endParaRPr kumimoji="1" lang="zh-CN" altLang="en-US" dirty="0">
              <a:solidFill>
                <a:schemeClr val="tx1">
                  <a:lumMod val="75000"/>
                  <a:lumOff val="25000"/>
                </a:schemeClr>
              </a:solidFill>
              <a:latin typeface="Consolas" charset="0"/>
              <a:ea typeface="Consolas" charset="0"/>
              <a:cs typeface="Consolas" charset="0"/>
            </a:endParaRPr>
          </a:p>
        </p:txBody>
      </p:sp>
      <p:sp>
        <p:nvSpPr>
          <p:cNvPr id="21" name="矩形 20"/>
          <p:cNvSpPr/>
          <p:nvPr/>
        </p:nvSpPr>
        <p:spPr>
          <a:xfrm>
            <a:off x="7548786" y="2539619"/>
            <a:ext cx="695622" cy="26038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lumMod val="75000"/>
                    <a:lumOff val="25000"/>
                  </a:schemeClr>
                </a:solidFill>
                <a:latin typeface="Consolas" charset="0"/>
                <a:ea typeface="Consolas" charset="0"/>
                <a:cs typeface="Consolas" charset="0"/>
              </a:rPr>
              <a:t>B</a:t>
            </a:r>
            <a:r>
              <a:rPr kumimoji="1" lang="zh-CN" altLang="en-US" dirty="0">
                <a:solidFill>
                  <a:schemeClr val="tx1">
                    <a:lumMod val="75000"/>
                    <a:lumOff val="25000"/>
                  </a:schemeClr>
                </a:solidFill>
                <a:latin typeface="Consolas" charset="0"/>
                <a:ea typeface="Consolas" charset="0"/>
                <a:cs typeface="Consolas" charset="0"/>
              </a:rPr>
              <a:t> </a:t>
            </a:r>
            <a:r>
              <a:rPr kumimoji="1" lang="en-US" altLang="zh-CN" dirty="0">
                <a:solidFill>
                  <a:schemeClr val="tx1">
                    <a:lumMod val="75000"/>
                    <a:lumOff val="25000"/>
                  </a:schemeClr>
                </a:solidFill>
                <a:latin typeface="Consolas" charset="0"/>
                <a:ea typeface="Consolas" charset="0"/>
                <a:cs typeface="Consolas" charset="0"/>
              </a:rPr>
              <a:t>70</a:t>
            </a:r>
            <a:endParaRPr kumimoji="1" lang="zh-CN" altLang="en-US" dirty="0">
              <a:solidFill>
                <a:schemeClr val="tx1">
                  <a:lumMod val="75000"/>
                  <a:lumOff val="25000"/>
                </a:schemeClr>
              </a:solidFill>
              <a:latin typeface="Consolas" charset="0"/>
              <a:ea typeface="Consolas" charset="0"/>
              <a:cs typeface="Consolas" charset="0"/>
            </a:endParaRPr>
          </a:p>
        </p:txBody>
      </p:sp>
    </p:spTree>
    <p:extLst>
      <p:ext uri="{BB962C8B-B14F-4D97-AF65-F5344CB8AC3E}">
        <p14:creationId xmlns:p14="http://schemas.microsoft.com/office/powerpoint/2010/main" val="405866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Trusting Trust: Some Observations</a:t>
            </a:r>
            <a:endParaRPr lang="en-US"/>
          </a:p>
        </p:txBody>
      </p:sp>
      <p:sp>
        <p:nvSpPr>
          <p:cNvPr id="3" name="Content Placeholder 2"/>
          <p:cNvSpPr>
            <a:spLocks noGrp="1"/>
          </p:cNvSpPr>
          <p:nvPr>
            <p:ph idx="1"/>
          </p:nvPr>
        </p:nvSpPr>
        <p:spPr/>
        <p:txBody>
          <a:bodyPr>
            <a:normAutofit fontScale="92500"/>
          </a:bodyPr>
          <a:lstStyle/>
          <a:p>
            <a:r>
              <a:rPr lang="da-DK"/>
              <a:t>Stage I:</a:t>
            </a:r>
          </a:p>
          <a:p>
            <a:pPr lvl="1"/>
            <a:r>
              <a:rPr lang="da-DK"/>
              <a:t>A program can, when executed, output its own source-code</a:t>
            </a:r>
          </a:p>
          <a:p>
            <a:r>
              <a:rPr lang="da-DK"/>
              <a:t>Stage II: </a:t>
            </a:r>
          </a:p>
          <a:p>
            <a:pPr lvl="1"/>
            <a:r>
              <a:rPr lang="da-DK"/>
              <a:t>A compiler can </a:t>
            </a:r>
            <a:r>
              <a:rPr lang="da-DK" i="1"/>
              <a:t>learn</a:t>
            </a:r>
            <a:r>
              <a:rPr lang="da-DK"/>
              <a:t> the meaning of a symbol</a:t>
            </a:r>
          </a:p>
          <a:p>
            <a:r>
              <a:rPr lang="da-DK"/>
              <a:t>Stage III:</a:t>
            </a:r>
          </a:p>
          <a:p>
            <a:pPr lvl="1"/>
            <a:r>
              <a:rPr lang="da-DK"/>
              <a:t>A compiler may (deliberately) output incorrect machine code</a:t>
            </a:r>
            <a:endParaRPr lang="en-US"/>
          </a:p>
        </p:txBody>
      </p:sp>
    </p:spTree>
    <p:extLst>
      <p:ext uri="{BB962C8B-B14F-4D97-AF65-F5344CB8AC3E}">
        <p14:creationId xmlns:p14="http://schemas.microsoft.com/office/powerpoint/2010/main" val="1860119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Optimization 2: Truncate the Log</a:t>
            </a:r>
          </a:p>
        </p:txBody>
      </p:sp>
      <p:sp>
        <p:nvSpPr>
          <p:cNvPr id="3" name="Content Placeholder 2"/>
          <p:cNvSpPr>
            <a:spLocks noGrp="1"/>
          </p:cNvSpPr>
          <p:nvPr>
            <p:ph idx="1"/>
          </p:nvPr>
        </p:nvSpPr>
        <p:spPr/>
        <p:txBody>
          <a:bodyPr>
            <a:noAutofit/>
          </a:bodyPr>
          <a:lstStyle/>
          <a:p>
            <a:pPr>
              <a:lnSpc>
                <a:spcPct val="130000"/>
              </a:lnSpc>
            </a:pPr>
            <a:r>
              <a:rPr lang="en-US" sz="2000" dirty="0"/>
              <a:t>Current log grows without bound: not practical</a:t>
            </a:r>
          </a:p>
          <a:p>
            <a:pPr lvl="1">
              <a:lnSpc>
                <a:spcPct val="130000"/>
              </a:lnSpc>
            </a:pPr>
            <a:r>
              <a:rPr lang="en-US" sz="1800" dirty="0"/>
              <a:t>What part of the log can be discarded?</a:t>
            </a:r>
          </a:p>
          <a:p>
            <a:pPr lvl="2">
              <a:lnSpc>
                <a:spcPct val="130000"/>
              </a:lnSpc>
            </a:pPr>
            <a:r>
              <a:rPr lang="en-US" sz="1600" dirty="0"/>
              <a:t>Must know the outcome of every action in that part of log</a:t>
            </a:r>
          </a:p>
          <a:p>
            <a:pPr lvl="2">
              <a:lnSpc>
                <a:spcPct val="130000"/>
              </a:lnSpc>
            </a:pPr>
            <a:r>
              <a:rPr lang="en-US" sz="1600" dirty="0"/>
              <a:t>Cell storage must reflect all of those log records (commits, aborts).</a:t>
            </a:r>
          </a:p>
          <a:p>
            <a:pPr lvl="1">
              <a:lnSpc>
                <a:spcPct val="130000"/>
              </a:lnSpc>
            </a:pPr>
            <a:r>
              <a:rPr lang="en-US" sz="1800" dirty="0"/>
              <a:t>Truncating mechanism (assuming no pending actions):</a:t>
            </a:r>
          </a:p>
          <a:p>
            <a:pPr lvl="2">
              <a:lnSpc>
                <a:spcPct val="130000"/>
              </a:lnSpc>
            </a:pPr>
            <a:r>
              <a:rPr lang="en-US" sz="1600" dirty="0"/>
              <a:t>Flush all cached updates to cell storage</a:t>
            </a:r>
          </a:p>
          <a:p>
            <a:pPr lvl="2">
              <a:lnSpc>
                <a:spcPct val="130000"/>
              </a:lnSpc>
            </a:pPr>
            <a:r>
              <a:rPr lang="en-US" sz="1600" dirty="0"/>
              <a:t>Write a </a:t>
            </a:r>
            <a:r>
              <a:rPr lang="en-US" sz="1600" dirty="0">
                <a:solidFill>
                  <a:srgbClr val="FF0000"/>
                </a:solidFill>
              </a:rPr>
              <a:t>checkpoint</a:t>
            </a:r>
            <a:r>
              <a:rPr lang="en-US" sz="1600" dirty="0"/>
              <a:t> record, to save our place in the log</a:t>
            </a:r>
          </a:p>
          <a:p>
            <a:pPr lvl="2">
              <a:lnSpc>
                <a:spcPct val="130000"/>
              </a:lnSpc>
            </a:pPr>
            <a:r>
              <a:rPr lang="en-US" sz="1600" dirty="0"/>
              <a:t>Truncate log prior to checkpoint record</a:t>
            </a:r>
          </a:p>
          <a:p>
            <a:pPr lvl="2">
              <a:lnSpc>
                <a:spcPct val="130000"/>
              </a:lnSpc>
            </a:pPr>
            <a:r>
              <a:rPr lang="en-US" sz="1600" dirty="0"/>
              <a:t>(Often log implemented as a series of files, so can delete old log files)</a:t>
            </a:r>
          </a:p>
          <a:p>
            <a:pPr lvl="1">
              <a:lnSpc>
                <a:spcPct val="130000"/>
              </a:lnSpc>
            </a:pPr>
            <a:r>
              <a:rPr lang="en-US" sz="1800" dirty="0"/>
              <a:t>With pending actions, delete before checkpoint &amp; earliest undecided record</a:t>
            </a:r>
          </a:p>
          <a:p>
            <a:pPr>
              <a:lnSpc>
                <a:spcPct val="130000"/>
              </a:lnSpc>
            </a:pPr>
            <a:endParaRPr lang="en-US" sz="2000" dirty="0"/>
          </a:p>
        </p:txBody>
      </p:sp>
    </p:spTree>
    <p:extLst>
      <p:ext uri="{BB962C8B-B14F-4D97-AF65-F5344CB8AC3E}">
        <p14:creationId xmlns:p14="http://schemas.microsoft.com/office/powerpoint/2010/main" val="3895608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Checkpointing</a:t>
            </a:r>
            <a:endParaRPr lang="zh-CN" altLang="en-US" dirty="0"/>
          </a:p>
        </p:txBody>
      </p:sp>
      <p:sp>
        <p:nvSpPr>
          <p:cNvPr id="3" name="内容占位符 2"/>
          <p:cNvSpPr>
            <a:spLocks noGrp="1"/>
          </p:cNvSpPr>
          <p:nvPr>
            <p:ph idx="1"/>
          </p:nvPr>
        </p:nvSpPr>
        <p:spPr/>
        <p:txBody>
          <a:bodyPr>
            <a:noAutofit/>
          </a:bodyPr>
          <a:lstStyle/>
          <a:p>
            <a:r>
              <a:rPr lang="en-US" altLang="zh-CN" sz="2400" dirty="0"/>
              <a:t>Doing the following:</a:t>
            </a:r>
          </a:p>
          <a:p>
            <a:pPr lvl="1"/>
            <a:r>
              <a:rPr lang="en-US" altLang="zh-CN" sz="2000" dirty="0"/>
              <a:t>1. Stop accepting new transactions</a:t>
            </a:r>
          </a:p>
          <a:p>
            <a:pPr lvl="1"/>
            <a:r>
              <a:rPr lang="en-US" altLang="zh-CN" sz="2000" dirty="0"/>
              <a:t>2. Wait until all current transactions commit or abort and have written the COMMIT or ABORT to the log</a:t>
            </a:r>
          </a:p>
          <a:p>
            <a:pPr lvl="1"/>
            <a:r>
              <a:rPr lang="en-US" altLang="zh-CN" sz="2000" dirty="0"/>
              <a:t>3. Flush the log to disk</a:t>
            </a:r>
          </a:p>
          <a:p>
            <a:pPr lvl="1"/>
            <a:r>
              <a:rPr lang="en-US" altLang="zh-CN" sz="2000" dirty="0"/>
              <a:t>4. Write a log record &lt;CKPT&gt; and flush the log again</a:t>
            </a:r>
          </a:p>
          <a:p>
            <a:pPr lvl="1"/>
            <a:r>
              <a:rPr lang="en-US" altLang="zh-CN" sz="2000" dirty="0"/>
              <a:t>5. Resume accepting transactions</a:t>
            </a:r>
          </a:p>
          <a:p>
            <a:r>
              <a:rPr lang="en-US" altLang="zh-CN" sz="2400" dirty="0"/>
              <a:t>No need to look in the log file prior to the last checkpoint</a:t>
            </a:r>
            <a:endParaRPr lang="zh-CN" altLang="en-US" sz="2400" dirty="0"/>
          </a:p>
        </p:txBody>
      </p:sp>
    </p:spTree>
    <p:extLst>
      <p:ext uri="{BB962C8B-B14F-4D97-AF65-F5344CB8AC3E}">
        <p14:creationId xmlns:p14="http://schemas.microsoft.com/office/powerpoint/2010/main" val="55525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Non-quiescent </a:t>
            </a:r>
            <a:r>
              <a:rPr lang="en-US" altLang="zh-CN" dirty="0" err="1"/>
              <a:t>Checkpointing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400" dirty="0"/>
              <a:t>The problem with </a:t>
            </a:r>
            <a:r>
              <a:rPr lang="en-US" altLang="zh-CN" sz="2400" dirty="0" err="1"/>
              <a:t>checkpointing</a:t>
            </a:r>
            <a:r>
              <a:rPr lang="en-US" altLang="zh-CN" sz="2400" dirty="0"/>
              <a:t>:</a:t>
            </a:r>
          </a:p>
          <a:p>
            <a:pPr lvl="1"/>
            <a:r>
              <a:rPr lang="en-US" altLang="zh-CN" sz="2000" dirty="0"/>
              <a:t>Need to stop the system until all current operations have committed or aborted</a:t>
            </a:r>
            <a:endParaRPr lang="en-US" altLang="zh-CN" sz="2400" dirty="0"/>
          </a:p>
          <a:p>
            <a:r>
              <a:rPr lang="en-US" altLang="zh-CN" sz="2400" b="1" i="1" dirty="0">
                <a:solidFill>
                  <a:schemeClr val="accent2"/>
                </a:solidFill>
              </a:rPr>
              <a:t> Non-quiescent </a:t>
            </a:r>
            <a:r>
              <a:rPr lang="en-US" altLang="zh-CN" sz="2400" dirty="0" err="1"/>
              <a:t>checkpointing</a:t>
            </a:r>
            <a:r>
              <a:rPr lang="en-US" altLang="zh-CN" sz="2400" dirty="0"/>
              <a:t>:</a:t>
            </a:r>
          </a:p>
          <a:p>
            <a:pPr lvl="1"/>
            <a:r>
              <a:rPr lang="en-US" altLang="zh-CN" sz="2000" dirty="0"/>
              <a:t>1. Write a record </a:t>
            </a:r>
            <a:r>
              <a:rPr lang="en-US" altLang="zh-CN" sz="2000" dirty="0">
                <a:solidFill>
                  <a:schemeClr val="accent1"/>
                </a:solidFill>
              </a:rPr>
              <a:t>&lt;START CKPT(T1…</a:t>
            </a:r>
            <a:r>
              <a:rPr lang="en-US" altLang="zh-CN" sz="2000" dirty="0" err="1">
                <a:solidFill>
                  <a:schemeClr val="accent1"/>
                </a:solidFill>
              </a:rPr>
              <a:t>Tk</a:t>
            </a:r>
            <a:r>
              <a:rPr lang="en-US" altLang="zh-CN" sz="2000" dirty="0">
                <a:solidFill>
                  <a:schemeClr val="accent1"/>
                </a:solidFill>
              </a:rPr>
              <a:t>)&gt;</a:t>
            </a:r>
            <a:r>
              <a:rPr lang="en-US" altLang="zh-CN" sz="2000" dirty="0"/>
              <a:t> and flush log (T1,…</a:t>
            </a:r>
            <a:r>
              <a:rPr lang="en-US" altLang="zh-CN" sz="2000" dirty="0" err="1"/>
              <a:t>Tk</a:t>
            </a:r>
            <a:r>
              <a:rPr lang="en-US" altLang="zh-CN" sz="2000" dirty="0"/>
              <a:t> are the active transactions)</a:t>
            </a:r>
          </a:p>
          <a:p>
            <a:pPr lvl="1"/>
            <a:r>
              <a:rPr lang="en-US" altLang="zh-CN" sz="2000" dirty="0"/>
              <a:t>2. Wait until all of T1, … </a:t>
            </a:r>
            <a:r>
              <a:rPr lang="en-US" altLang="zh-CN" sz="2000" dirty="0" err="1"/>
              <a:t>Tk</a:t>
            </a:r>
            <a:r>
              <a:rPr lang="en-US" altLang="zh-CN" sz="2000" dirty="0"/>
              <a:t> commit or abort, but allow new transactions to start</a:t>
            </a:r>
          </a:p>
          <a:p>
            <a:pPr lvl="1"/>
            <a:r>
              <a:rPr lang="en-US" altLang="zh-CN" sz="2000" dirty="0"/>
              <a:t>3. When all of T1,…</a:t>
            </a:r>
            <a:r>
              <a:rPr lang="en-US" altLang="zh-CN" sz="2000" dirty="0" err="1"/>
              <a:t>Tk</a:t>
            </a:r>
            <a:r>
              <a:rPr lang="en-US" altLang="zh-CN" sz="2000" dirty="0"/>
              <a:t> have written </a:t>
            </a:r>
            <a:r>
              <a:rPr lang="en-US" altLang="zh-CN" sz="2000" b="1" dirty="0">
                <a:solidFill>
                  <a:schemeClr val="accent2"/>
                </a:solidFill>
              </a:rPr>
              <a:t>COMMIT</a:t>
            </a:r>
            <a:r>
              <a:rPr lang="en-US" altLang="zh-CN" sz="2000" dirty="0"/>
              <a:t> or </a:t>
            </a:r>
            <a:r>
              <a:rPr lang="en-US" altLang="zh-CN" sz="2000" b="1" dirty="0">
                <a:solidFill>
                  <a:schemeClr val="accent2"/>
                </a:solidFill>
              </a:rPr>
              <a:t>ABORT</a:t>
            </a:r>
            <a:r>
              <a:rPr lang="en-US" altLang="zh-CN" sz="2000" dirty="0"/>
              <a:t>, then write </a:t>
            </a:r>
            <a:r>
              <a:rPr lang="en-US" altLang="zh-CN" sz="2000" dirty="0">
                <a:solidFill>
                  <a:schemeClr val="accent1"/>
                </a:solidFill>
              </a:rPr>
              <a:t>&lt;END CKPT&gt;</a:t>
            </a:r>
            <a:r>
              <a:rPr lang="en-US" altLang="zh-CN" sz="2000" dirty="0"/>
              <a:t> to the log</a:t>
            </a:r>
          </a:p>
          <a:p>
            <a:endParaRPr lang="zh-CN" altLang="en-US" sz="2000" dirty="0"/>
          </a:p>
        </p:txBody>
      </p:sp>
    </p:spTree>
    <p:extLst>
      <p:ext uri="{BB962C8B-B14F-4D97-AF65-F5344CB8AC3E}">
        <p14:creationId xmlns:p14="http://schemas.microsoft.com/office/powerpoint/2010/main" val="1150849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Optimization-3: External Synchronous I/O</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sz="2800" b="1" dirty="0"/>
              <a:t>Problem</a:t>
            </a:r>
            <a:r>
              <a:rPr kumimoji="1" lang="en-US" altLang="zh-CN" sz="2800" dirty="0"/>
              <a:t>: flush to disk is slow</a:t>
            </a:r>
          </a:p>
          <a:p>
            <a:pPr lvl="1"/>
            <a:r>
              <a:rPr kumimoji="1" lang="en-US" altLang="zh-CN" sz="2400" dirty="0"/>
              <a:t>Lazy writing, even for the log file</a:t>
            </a:r>
          </a:p>
          <a:p>
            <a:pPr lvl="1"/>
            <a:r>
              <a:rPr kumimoji="1" lang="en-US" altLang="zh-CN" sz="2400" dirty="0"/>
              <a:t>Some app, e.g., database, calls </a:t>
            </a:r>
            <a:r>
              <a:rPr kumimoji="1" lang="en-US" altLang="zh-CN" sz="2400" dirty="0">
                <a:solidFill>
                  <a:schemeClr val="accent1"/>
                </a:solidFill>
                <a:latin typeface="Consolas" panose="020B0609020204030204" pitchFamily="49" charset="0"/>
              </a:rPr>
              <a:t>sync()</a:t>
            </a:r>
            <a:r>
              <a:rPr kumimoji="1" lang="en-US" altLang="zh-CN" sz="2400" dirty="0">
                <a:latin typeface="Consolas" panose="020B0609020204030204" pitchFamily="49" charset="0"/>
              </a:rPr>
              <a:t> </a:t>
            </a:r>
            <a:r>
              <a:rPr kumimoji="1" lang="en-US" altLang="zh-CN" sz="2400" dirty="0"/>
              <a:t>to ensure flushing</a:t>
            </a:r>
          </a:p>
          <a:p>
            <a:pPr lvl="1"/>
            <a:r>
              <a:rPr kumimoji="1" lang="en-US" altLang="zh-CN" sz="2400" dirty="0"/>
              <a:t>But </a:t>
            </a:r>
            <a:r>
              <a:rPr kumimoji="1" lang="en-US" altLang="zh-CN" sz="2400" dirty="0">
                <a:solidFill>
                  <a:schemeClr val="accent1"/>
                </a:solidFill>
                <a:latin typeface="Consolas" panose="020B0609020204030204" pitchFamily="49" charset="0"/>
              </a:rPr>
              <a:t>sync()</a:t>
            </a:r>
            <a:r>
              <a:rPr kumimoji="1" lang="en-US" altLang="zh-CN" sz="2400" dirty="0"/>
              <a:t> is slow…</a:t>
            </a:r>
          </a:p>
          <a:p>
            <a:r>
              <a:rPr kumimoji="1" lang="en-US" altLang="zh-CN" sz="2800" b="1" dirty="0"/>
              <a:t>Solution</a:t>
            </a:r>
            <a:r>
              <a:rPr kumimoji="1" lang="en-US" altLang="zh-CN" sz="2800" dirty="0"/>
              <a:t>: External Sync</a:t>
            </a:r>
          </a:p>
          <a:p>
            <a:pPr lvl="1"/>
            <a:r>
              <a:rPr kumimoji="1" lang="en-US" altLang="zh-CN" sz="2400" dirty="0"/>
              <a:t>Once the kernel return from sync(), the file may not be flushed</a:t>
            </a:r>
          </a:p>
          <a:p>
            <a:pPr lvl="1"/>
            <a:r>
              <a:rPr kumimoji="1" lang="en-US" altLang="zh-CN" sz="2400" dirty="0"/>
              <a:t>It will be flushed if </a:t>
            </a:r>
            <a:r>
              <a:rPr kumimoji="1" lang="en-US" altLang="zh-CN" sz="2400" b="1" dirty="0">
                <a:solidFill>
                  <a:schemeClr val="accent2"/>
                </a:solidFill>
              </a:rPr>
              <a:t>something externally visible</a:t>
            </a:r>
            <a:r>
              <a:rPr kumimoji="1" lang="en-US" altLang="zh-CN" sz="2400" dirty="0"/>
              <a:t> happens</a:t>
            </a:r>
          </a:p>
          <a:p>
            <a:pPr lvl="2"/>
            <a:r>
              <a:rPr kumimoji="1" lang="en-US" altLang="zh-CN" sz="2000" dirty="0"/>
              <a:t>E.g., print to the user, network sending, serial port outcome, etc.</a:t>
            </a:r>
            <a:endParaRPr kumimoji="1" lang="zh-CN" altLang="en-US" sz="2000" dirty="0"/>
          </a:p>
        </p:txBody>
      </p:sp>
      <p:sp>
        <p:nvSpPr>
          <p:cNvPr id="4" name="矩形 3"/>
          <p:cNvSpPr/>
          <p:nvPr/>
        </p:nvSpPr>
        <p:spPr>
          <a:xfrm>
            <a:off x="6516216" y="5257272"/>
            <a:ext cx="2685351" cy="338554"/>
          </a:xfrm>
          <a:prstGeom prst="rect">
            <a:avLst/>
          </a:prstGeom>
        </p:spPr>
        <p:txBody>
          <a:bodyPr wrap="none">
            <a:spAutoFit/>
          </a:bodyPr>
          <a:lstStyle/>
          <a:p>
            <a:r>
              <a:rPr kumimoji="1" lang="en-US" altLang="zh-CN" sz="1600" dirty="0">
                <a:latin typeface="等线" panose="02010600030101010101" pitchFamily="2" charset="-122"/>
                <a:ea typeface="楷体"/>
                <a:cs typeface="Myriad Pro Light SemiCond"/>
              </a:rPr>
              <a:t>Rethink the Sync, OSDI 2004</a:t>
            </a:r>
            <a:endParaRPr kumimoji="1" lang="zh-CN" altLang="en-US" sz="1600" dirty="0">
              <a:latin typeface="等线" panose="02010600030101010101" pitchFamily="2" charset="-122"/>
              <a:ea typeface="楷体"/>
              <a:cs typeface="Myriad Pro Light SemiCond"/>
            </a:endParaRPr>
          </a:p>
        </p:txBody>
      </p:sp>
    </p:spTree>
    <p:extLst>
      <p:ext uri="{BB962C8B-B14F-4D97-AF65-F5344CB8AC3E}">
        <p14:creationId xmlns:p14="http://schemas.microsoft.com/office/powerpoint/2010/main" val="22029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S PGothic" charset="0"/>
              </a:rPr>
              <a:t>Serialization</a:t>
            </a:r>
            <a:endParaRPr lang="zh-CN" altLang="en-US" dirty="0"/>
          </a:p>
        </p:txBody>
      </p:sp>
      <p:sp>
        <p:nvSpPr>
          <p:cNvPr id="3" name="内容占位符 2"/>
          <p:cNvSpPr>
            <a:spLocks noGrp="1"/>
          </p:cNvSpPr>
          <p:nvPr>
            <p:ph idx="1"/>
          </p:nvPr>
        </p:nvSpPr>
        <p:spPr/>
        <p:txBody>
          <a:bodyPr/>
          <a:lstStyle/>
          <a:p>
            <a:r>
              <a:rPr lang="en-US" altLang="zh-CN" dirty="0"/>
              <a:t>Goal: run transactions T1, T2, .., TN concurrently, and have it “</a:t>
            </a:r>
            <a:r>
              <a:rPr lang="en-US" altLang="zh-CN" b="1" dirty="0">
                <a:solidFill>
                  <a:schemeClr val="accent2"/>
                </a:solidFill>
              </a:rPr>
              <a:t>appear</a:t>
            </a:r>
            <a:r>
              <a:rPr lang="en-US" altLang="zh-CN" dirty="0"/>
              <a:t>” as if they ran sequentially</a:t>
            </a:r>
            <a:endParaRPr lang="zh-CN" altLang="en-US" dirty="0"/>
          </a:p>
        </p:txBody>
      </p:sp>
      <p:sp>
        <p:nvSpPr>
          <p:cNvPr id="4" name="Content Placeholder 5"/>
          <p:cNvSpPr txBox="1">
            <a:spLocks/>
          </p:cNvSpPr>
          <p:nvPr/>
        </p:nvSpPr>
        <p:spPr>
          <a:xfrm>
            <a:off x="1639743" y="3217540"/>
            <a:ext cx="3106688" cy="2319645"/>
          </a:xfrm>
          <a:prstGeom prst="rect">
            <a:avLst/>
          </a:prstGeom>
        </p:spPr>
        <p:txBody>
          <a:bodyPr vert="horz" lIns="91440" tIns="45720" rIns="91440" bIns="45720" rtlCol="0">
            <a:noAutofit/>
          </a:bodyPr>
          <a:lstStyle>
            <a:lvl1pPr marL="342900" indent="-342900" algn="l" defTabSz="914400" rtl="0" eaLnBrk="1" latinLnBrk="0" hangingPunct="1">
              <a:spcBef>
                <a:spcPts val="1368"/>
              </a:spcBef>
              <a:buFont typeface="Arial" pitchFamily="34" charset="0"/>
              <a:buChar char="•"/>
              <a:defRPr sz="3200" b="0" i="0" kern="1200">
                <a:solidFill>
                  <a:schemeClr val="tx1"/>
                </a:solidFill>
                <a:latin typeface="Myriad Pro Light SemiCond"/>
                <a:ea typeface="楷体"/>
                <a:cs typeface="Myriad Pro Light SemiCond"/>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yriad Pro Light SemiCond"/>
                <a:ea typeface="楷体"/>
                <a:cs typeface="Myriad Pro Light SemiCond"/>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yriad Pro Light SemiCond"/>
                <a:ea typeface="楷体"/>
                <a:cs typeface="Myriad Pro Light SemiCond"/>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楷体"/>
                <a:cs typeface="Myriad Pro Light SemiCond"/>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楷体"/>
                <a:cs typeface="Myriad Pro Light SemiCon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0000"/>
              </a:lnSpc>
              <a:buFont typeface="Arial" pitchFamily="34" charset="0"/>
              <a:buNone/>
            </a:pPr>
            <a:r>
              <a:rPr lang="en-US" sz="2000" b="1" dirty="0">
                <a:solidFill>
                  <a:schemeClr val="accent2"/>
                </a:solidFill>
                <a:latin typeface="Consolas" panose="020B0609020204030204" pitchFamily="49" charset="0"/>
              </a:rPr>
              <a:t>T1</a:t>
            </a:r>
          </a:p>
          <a:p>
            <a:pPr marL="0" indent="0">
              <a:lnSpc>
                <a:spcPct val="60000"/>
              </a:lnSpc>
              <a:buFont typeface="Arial" pitchFamily="34" charset="0"/>
              <a:buNone/>
            </a:pPr>
            <a:r>
              <a:rPr lang="en-US" sz="2000" b="1" dirty="0">
                <a:latin typeface="Consolas" panose="020B0609020204030204" pitchFamily="49" charset="0"/>
              </a:rPr>
              <a:t>begin</a:t>
            </a:r>
          </a:p>
          <a:p>
            <a:pPr marL="0" indent="0">
              <a:lnSpc>
                <a:spcPct val="60000"/>
              </a:lnSpc>
              <a:buFont typeface="Arial" pitchFamily="34" charset="0"/>
              <a:buNone/>
            </a:pPr>
            <a:r>
              <a:rPr lang="en-US" sz="2000" dirty="0">
                <a:latin typeface="Consolas" panose="020B0609020204030204" pitchFamily="49" charset="0"/>
              </a:rPr>
              <a:t>read(x)</a:t>
            </a:r>
          </a:p>
          <a:p>
            <a:pPr marL="0" indent="0">
              <a:lnSpc>
                <a:spcPct val="60000"/>
              </a:lnSpc>
              <a:buFont typeface="Arial" pitchFamily="34" charset="0"/>
              <a:buNone/>
            </a:pPr>
            <a:r>
              <a:rPr lang="en-US" sz="2000" dirty="0" err="1">
                <a:latin typeface="Consolas" panose="020B0609020204030204" pitchFamily="49" charset="0"/>
              </a:rPr>
              <a:t>tmp</a:t>
            </a:r>
            <a:r>
              <a:rPr lang="en-US" sz="2000" dirty="0">
                <a:latin typeface="Consolas" panose="020B0609020204030204" pitchFamily="49" charset="0"/>
              </a:rPr>
              <a:t> = read(y)</a:t>
            </a:r>
          </a:p>
          <a:p>
            <a:pPr marL="0" indent="0">
              <a:lnSpc>
                <a:spcPct val="60000"/>
              </a:lnSpc>
              <a:buFont typeface="Arial" pitchFamily="34" charset="0"/>
              <a:buNone/>
            </a:pPr>
            <a:r>
              <a:rPr lang="en-US" sz="2000" dirty="0">
                <a:latin typeface="Consolas" panose="020B0609020204030204" pitchFamily="49" charset="0"/>
              </a:rPr>
              <a:t>write(y, tmp+10)</a:t>
            </a:r>
          </a:p>
          <a:p>
            <a:pPr marL="0" indent="0">
              <a:lnSpc>
                <a:spcPct val="60000"/>
              </a:lnSpc>
              <a:buFont typeface="Arial" pitchFamily="34" charset="0"/>
              <a:buNone/>
            </a:pPr>
            <a:r>
              <a:rPr lang="en-US" sz="2000" b="1" dirty="0">
                <a:latin typeface="Consolas" panose="020B0609020204030204" pitchFamily="49" charset="0"/>
              </a:rPr>
              <a:t>commit</a:t>
            </a:r>
          </a:p>
        </p:txBody>
      </p:sp>
      <p:sp>
        <p:nvSpPr>
          <p:cNvPr id="5" name="Content Placeholder 5"/>
          <p:cNvSpPr txBox="1">
            <a:spLocks/>
          </p:cNvSpPr>
          <p:nvPr/>
        </p:nvSpPr>
        <p:spPr>
          <a:xfrm>
            <a:off x="5163271" y="3217540"/>
            <a:ext cx="3106688" cy="2319645"/>
          </a:xfrm>
          <a:prstGeom prst="rect">
            <a:avLst/>
          </a:prstGeom>
        </p:spPr>
        <p:txBody>
          <a:bodyPr vert="horz" lIns="91440" tIns="45720" rIns="91440" bIns="45720" rtlCol="0">
            <a:noAutofit/>
          </a:bodyPr>
          <a:lstStyle>
            <a:lvl1pPr marL="342900" indent="-342900" algn="l" defTabSz="914400" rtl="0" eaLnBrk="1" latinLnBrk="0" hangingPunct="1">
              <a:spcBef>
                <a:spcPts val="1368"/>
              </a:spcBef>
              <a:buFont typeface="Arial" pitchFamily="34" charset="0"/>
              <a:buChar char="•"/>
              <a:defRPr sz="3200" b="0" i="0" kern="1200">
                <a:solidFill>
                  <a:schemeClr val="tx1"/>
                </a:solidFill>
                <a:latin typeface="Myriad Pro Light SemiCond"/>
                <a:ea typeface="楷体"/>
                <a:cs typeface="Myriad Pro Light SemiCond"/>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yriad Pro Light SemiCond"/>
                <a:ea typeface="楷体"/>
                <a:cs typeface="Myriad Pro Light SemiCond"/>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yriad Pro Light SemiCond"/>
                <a:ea typeface="楷体"/>
                <a:cs typeface="Myriad Pro Light SemiCond"/>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楷体"/>
                <a:cs typeface="Myriad Pro Light SemiCond"/>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楷体"/>
                <a:cs typeface="Myriad Pro Light SemiCon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0000"/>
              </a:lnSpc>
              <a:buNone/>
            </a:pPr>
            <a:r>
              <a:rPr lang="en-US" sz="2000" b="1" dirty="0">
                <a:solidFill>
                  <a:schemeClr val="accent1"/>
                </a:solidFill>
                <a:latin typeface="Consolas" panose="020B0609020204030204" pitchFamily="49" charset="0"/>
              </a:rPr>
              <a:t>T2</a:t>
            </a:r>
          </a:p>
          <a:p>
            <a:pPr marL="0" indent="0">
              <a:lnSpc>
                <a:spcPct val="60000"/>
              </a:lnSpc>
              <a:buNone/>
            </a:pPr>
            <a:r>
              <a:rPr lang="en-US" sz="2000" b="1" dirty="0">
                <a:latin typeface="Consolas" panose="020B0609020204030204" pitchFamily="49" charset="0"/>
              </a:rPr>
              <a:t>begin</a:t>
            </a:r>
          </a:p>
          <a:p>
            <a:pPr marL="0" indent="0">
              <a:lnSpc>
                <a:spcPct val="60000"/>
              </a:lnSpc>
              <a:buNone/>
            </a:pPr>
            <a:r>
              <a:rPr lang="en-US" sz="2000" dirty="0">
                <a:latin typeface="Consolas" panose="020B0609020204030204" pitchFamily="49" charset="0"/>
              </a:rPr>
              <a:t>write(x, 20)</a:t>
            </a:r>
          </a:p>
          <a:p>
            <a:pPr marL="0" indent="0">
              <a:lnSpc>
                <a:spcPct val="60000"/>
              </a:lnSpc>
              <a:buNone/>
            </a:pPr>
            <a:r>
              <a:rPr lang="en-US" sz="2000" dirty="0">
                <a:latin typeface="Consolas" panose="020B0609020204030204" pitchFamily="49" charset="0"/>
              </a:rPr>
              <a:t>write(y, 30)</a:t>
            </a:r>
          </a:p>
          <a:p>
            <a:pPr marL="0" indent="0">
              <a:lnSpc>
                <a:spcPct val="60000"/>
              </a:lnSpc>
              <a:buNone/>
            </a:pPr>
            <a:r>
              <a:rPr lang="en-US" sz="2000" b="1" dirty="0">
                <a:latin typeface="Consolas" panose="020B0609020204030204" pitchFamily="49" charset="0"/>
              </a:rPr>
              <a:t>commit</a:t>
            </a:r>
          </a:p>
        </p:txBody>
      </p:sp>
      <p:sp>
        <p:nvSpPr>
          <p:cNvPr id="6" name="文本框 5"/>
          <p:cNvSpPr txBox="1"/>
          <p:nvPr/>
        </p:nvSpPr>
        <p:spPr>
          <a:xfrm>
            <a:off x="3116215" y="2441421"/>
            <a:ext cx="3600400" cy="461665"/>
          </a:xfrm>
          <a:prstGeom prst="rect">
            <a:avLst/>
          </a:prstGeom>
          <a:noFill/>
        </p:spPr>
        <p:txBody>
          <a:bodyPr wrap="square" rtlCol="0">
            <a:spAutoFit/>
          </a:bodyPr>
          <a:lstStyle/>
          <a:p>
            <a:r>
              <a:rPr lang="en-US" altLang="zh-CN" sz="2400" b="1" dirty="0">
                <a:latin typeface="等线" panose="02010600030101010101" pitchFamily="2" charset="-122"/>
                <a:ea typeface="楷体"/>
                <a:cs typeface="Myriad Pro Light SemiCond"/>
              </a:rPr>
              <a:t>What does this mean?</a:t>
            </a:r>
            <a:endParaRPr lang="zh-CN" altLang="en-US" sz="2400" b="1" dirty="0">
              <a:latin typeface="等线" panose="02010600030101010101" pitchFamily="2" charset="-122"/>
              <a:ea typeface="楷体"/>
              <a:cs typeface="Myriad Pro Light SemiCond"/>
            </a:endParaRPr>
          </a:p>
        </p:txBody>
      </p:sp>
      <p:pic>
        <p:nvPicPr>
          <p:cNvPr id="9" name="图片 8"/>
          <p:cNvPicPr>
            <a:picLocks noChangeAspect="1"/>
          </p:cNvPicPr>
          <p:nvPr/>
        </p:nvPicPr>
        <p:blipFill>
          <a:blip r:embed="rId2"/>
          <a:stretch>
            <a:fillRect/>
          </a:stretch>
        </p:blipFill>
        <p:spPr>
          <a:xfrm>
            <a:off x="2864224" y="2373943"/>
            <a:ext cx="304800" cy="409575"/>
          </a:xfrm>
          <a:prstGeom prst="rect">
            <a:avLst/>
          </a:prstGeom>
        </p:spPr>
      </p:pic>
    </p:spTree>
    <p:extLst>
      <p:ext uri="{BB962C8B-B14F-4D97-AF65-F5344CB8AC3E}">
        <p14:creationId xmlns:p14="http://schemas.microsoft.com/office/powerpoint/2010/main" val="29143644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Conflict Serializability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800" b="1" dirty="0"/>
              <a:t>Two operations conflict if :</a:t>
            </a:r>
          </a:p>
          <a:p>
            <a:pPr marL="914400" lvl="1" indent="-457200">
              <a:buFont typeface="+mj-lt"/>
              <a:buAutoNum type="arabicPeriod"/>
            </a:pPr>
            <a:r>
              <a:rPr lang="en-US" altLang="zh-CN" sz="2400" dirty="0"/>
              <a:t>they operate on the same object, and </a:t>
            </a:r>
          </a:p>
          <a:p>
            <a:pPr marL="914400" lvl="1" indent="-457200">
              <a:buFont typeface="+mj-lt"/>
              <a:buAutoNum type="arabicPeriod"/>
            </a:pPr>
            <a:r>
              <a:rPr lang="en-US" altLang="zh-CN" sz="2400" dirty="0"/>
              <a:t>at least one of them is write</a:t>
            </a:r>
          </a:p>
          <a:p>
            <a:pPr marL="914400" lvl="1" indent="-457200">
              <a:buFont typeface="+mj-lt"/>
              <a:buAutoNum type="arabicPeriod"/>
            </a:pPr>
            <a:r>
              <a:rPr lang="en-US" altLang="zh-CN" sz="2400" dirty="0"/>
              <a:t>the actions belong to different transactions</a:t>
            </a:r>
          </a:p>
          <a:p>
            <a:r>
              <a:rPr lang="en-US" altLang="zh-CN" sz="2800" b="1" dirty="0"/>
              <a:t>Conflict serializability</a:t>
            </a:r>
          </a:p>
          <a:p>
            <a:pPr lvl="1"/>
            <a:r>
              <a:rPr lang="en-US" altLang="zh-CN" sz="2400" dirty="0"/>
              <a:t>A schedule is </a:t>
            </a:r>
            <a:r>
              <a:rPr lang="en-US" altLang="zh-CN" sz="2400" b="1" dirty="0"/>
              <a:t>conflict serializable </a:t>
            </a:r>
            <a:r>
              <a:rPr lang="en-US" altLang="zh-CN" sz="2400" dirty="0"/>
              <a:t>if </a:t>
            </a:r>
            <a:r>
              <a:rPr lang="en-US" altLang="zh-CN" sz="2400" dirty="0">
                <a:solidFill>
                  <a:srgbClr val="C00000"/>
                </a:solidFill>
              </a:rPr>
              <a:t>the order of its conflicts </a:t>
            </a:r>
            <a:r>
              <a:rPr lang="en-US" altLang="zh-CN" sz="2400" dirty="0"/>
              <a:t>(the order in which the conflicting operations occur) is the same as </a:t>
            </a:r>
            <a:r>
              <a:rPr lang="en-US" altLang="zh-CN" sz="2400" dirty="0">
                <a:solidFill>
                  <a:srgbClr val="C00000"/>
                </a:solidFill>
              </a:rPr>
              <a:t>the order of conflicts in some sequential schedule</a:t>
            </a:r>
            <a:endParaRPr lang="zh-CN" altLang="en-US" sz="2400" dirty="0">
              <a:solidFill>
                <a:srgbClr val="C00000"/>
              </a:solidFill>
            </a:endParaRPr>
          </a:p>
        </p:txBody>
      </p:sp>
    </p:spTree>
    <p:extLst>
      <p:ext uri="{BB962C8B-B14F-4D97-AF65-F5344CB8AC3E}">
        <p14:creationId xmlns:p14="http://schemas.microsoft.com/office/powerpoint/2010/main" val="19956692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a:normAutofit/>
          </a:bodyPr>
          <a:lstStyle/>
          <a:p>
            <a:r>
              <a:rPr lang="en-US" altLang="zh-CN" dirty="0">
                <a:ea typeface="MS PGothic" charset="0"/>
              </a:rPr>
              <a:t>Global Lock: System-wide Locking</a:t>
            </a:r>
            <a:endParaRPr lang="zh-CN" altLang="en-US" dirty="0">
              <a:ea typeface="MS PGothic" charset="0"/>
            </a:endParaRPr>
          </a:p>
        </p:txBody>
      </p:sp>
      <p:sp>
        <p:nvSpPr>
          <p:cNvPr id="36866" name="内容占位符 2"/>
          <p:cNvSpPr>
            <a:spLocks noGrp="1"/>
          </p:cNvSpPr>
          <p:nvPr>
            <p:ph idx="1"/>
          </p:nvPr>
        </p:nvSpPr>
        <p:spPr>
          <a:xfrm>
            <a:off x="457200" y="1333500"/>
            <a:ext cx="8229600" cy="4381499"/>
          </a:xfrm>
        </p:spPr>
        <p:txBody>
          <a:bodyPr>
            <a:normAutofit lnSpcReduction="10000"/>
          </a:bodyPr>
          <a:lstStyle/>
          <a:p>
            <a:r>
              <a:rPr lang="en-US" altLang="zh-CN" sz="2400" dirty="0">
                <a:ea typeface="MS PGothic" charset="0"/>
              </a:rPr>
              <a:t>System-wide lock</a:t>
            </a:r>
          </a:p>
          <a:p>
            <a:pPr lvl="1"/>
            <a:r>
              <a:rPr lang="en-US" altLang="zh-CN" sz="2000" dirty="0" err="1">
                <a:ea typeface="MS PGothic" charset="0"/>
              </a:rPr>
              <a:t>begin_transaction</a:t>
            </a:r>
            <a:br>
              <a:rPr lang="en-US" altLang="zh-CN" sz="2000" dirty="0">
                <a:ea typeface="MS PGothic" charset="0"/>
              </a:rPr>
            </a:br>
            <a:r>
              <a:rPr lang="en-US" altLang="zh-CN" sz="2000" dirty="0">
                <a:ea typeface="MS PGothic" charset="0"/>
              </a:rPr>
              <a:t>ACQUIRE (</a:t>
            </a:r>
            <a:r>
              <a:rPr lang="en-US" altLang="zh-CN" sz="2000" dirty="0" err="1">
                <a:ea typeface="MS PGothic" charset="0"/>
              </a:rPr>
              <a:t>System.lock</a:t>
            </a:r>
            <a:r>
              <a:rPr lang="en-US" altLang="zh-CN" sz="2000" dirty="0">
                <a:ea typeface="MS PGothic" charset="0"/>
              </a:rPr>
              <a:t>)</a:t>
            </a:r>
            <a:br>
              <a:rPr lang="en-US" altLang="zh-CN" sz="2000" dirty="0">
                <a:ea typeface="MS PGothic" charset="0"/>
              </a:rPr>
            </a:br>
            <a:r>
              <a:rPr lang="en-US" altLang="zh-CN" sz="2000" dirty="0">
                <a:ea typeface="MS PGothic" charset="0"/>
              </a:rPr>
              <a:t>…</a:t>
            </a:r>
          </a:p>
          <a:p>
            <a:pPr lvl="1"/>
            <a:r>
              <a:rPr lang="en-US" altLang="zh-CN" sz="2000" dirty="0">
                <a:ea typeface="MS PGothic" charset="0"/>
              </a:rPr>
              <a:t>…</a:t>
            </a:r>
            <a:br>
              <a:rPr lang="en-US" altLang="zh-CN" sz="2000" dirty="0">
                <a:ea typeface="MS PGothic" charset="0"/>
              </a:rPr>
            </a:br>
            <a:r>
              <a:rPr lang="en-US" altLang="zh-CN" sz="2000" dirty="0">
                <a:ea typeface="MS PGothic" charset="0"/>
              </a:rPr>
              <a:t>RELEASE (</a:t>
            </a:r>
            <a:r>
              <a:rPr lang="en-US" altLang="zh-CN" sz="2000" dirty="0" err="1">
                <a:ea typeface="MS PGothic" charset="0"/>
              </a:rPr>
              <a:t>System.lock</a:t>
            </a:r>
            <a:r>
              <a:rPr lang="en-US" altLang="zh-CN" sz="2000" dirty="0">
                <a:ea typeface="MS PGothic" charset="0"/>
              </a:rPr>
              <a:t>)</a:t>
            </a:r>
            <a:br>
              <a:rPr lang="en-US" altLang="zh-CN" sz="2000" dirty="0">
                <a:ea typeface="MS PGothic" charset="0"/>
              </a:rPr>
            </a:br>
            <a:r>
              <a:rPr lang="en-US" altLang="zh-CN" sz="2000" dirty="0" err="1">
                <a:ea typeface="MS PGothic" charset="0"/>
              </a:rPr>
              <a:t>end_transaction</a:t>
            </a:r>
            <a:endParaRPr lang="en-US" altLang="zh-CN" sz="2000" dirty="0">
              <a:ea typeface="MS PGothic" charset="0"/>
            </a:endParaRPr>
          </a:p>
          <a:p>
            <a:r>
              <a:rPr lang="en-US" altLang="zh-CN" sz="2400" dirty="0">
                <a:ea typeface="MS PGothic" charset="0"/>
              </a:rPr>
              <a:t>Allow only one transaction to run at a time</a:t>
            </a:r>
          </a:p>
          <a:p>
            <a:r>
              <a:rPr lang="en-US" altLang="zh-CN" sz="2400" dirty="0">
                <a:ea typeface="MS PGothic" charset="0"/>
              </a:rPr>
              <a:t>Serialize potentially concurrent transactions in the order that they call ACQUIRE</a:t>
            </a:r>
            <a:endParaRPr lang="zh-CN" altLang="en-US" sz="2400" dirty="0">
              <a:ea typeface="MS PGothic" charset="0"/>
            </a:endParaRPr>
          </a:p>
        </p:txBody>
      </p:sp>
      <p:sp>
        <p:nvSpPr>
          <p:cNvPr id="3686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8F72447D-756B-6B41-B093-3D4443175A1F}" type="slidenum">
              <a:rPr lang="zh-CN" altLang="en-US" sz="1400" b="0">
                <a:latin typeface="Calibri" charset="0"/>
                <a:ea typeface="Adobe 楷体 Std R" charset="0"/>
                <a:cs typeface="Adobe 楷体 Std R" charset="0"/>
              </a:rPr>
              <a:pPr/>
              <a:t>86</a:t>
            </a:fld>
            <a:endParaRPr lang="en-US" altLang="zh-CN" sz="1400" b="0">
              <a:latin typeface="Calibri" charset="0"/>
              <a:ea typeface="Adobe 楷体 Std R" charset="0"/>
              <a:cs typeface="Adobe 楷体 Std R" charset="0"/>
            </a:endParaRPr>
          </a:p>
        </p:txBody>
      </p:sp>
      <p:pic>
        <p:nvPicPr>
          <p:cNvPr id="24581"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72000" y="1345332"/>
            <a:ext cx="4229100" cy="10597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2"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65651" y="2794000"/>
            <a:ext cx="1781175" cy="6395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6870" name="上下箭头 4"/>
          <p:cNvSpPr>
            <a:spLocks noChangeArrowheads="1"/>
          </p:cNvSpPr>
          <p:nvPr/>
        </p:nvSpPr>
        <p:spPr bwMode="auto">
          <a:xfrm>
            <a:off x="5473700" y="2449830"/>
            <a:ext cx="228600" cy="307340"/>
          </a:xfrm>
          <a:prstGeom prst="upDownArrow">
            <a:avLst>
              <a:gd name="adj1" fmla="val 46602"/>
              <a:gd name="adj2" fmla="val 50000"/>
            </a:avLst>
          </a:pr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eaLnBrk="0" hangingPunct="0"/>
            <a:endParaRPr lang="zh-CN" altLang="en-US"/>
          </a:p>
        </p:txBody>
      </p:sp>
    </p:spTree>
    <p:extLst>
      <p:ext uri="{BB962C8B-B14F-4D97-AF65-F5344CB8AC3E}">
        <p14:creationId xmlns:p14="http://schemas.microsoft.com/office/powerpoint/2010/main" val="3474304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p:txBody>
          <a:bodyPr>
            <a:normAutofit/>
          </a:bodyPr>
          <a:lstStyle/>
          <a:p>
            <a:r>
              <a:rPr lang="en-US" altLang="zh-CN" dirty="0">
                <a:ea typeface="MS PGothic" charset="0"/>
              </a:rPr>
              <a:t>Simple Locking</a:t>
            </a:r>
            <a:endParaRPr lang="zh-CN" altLang="en-US" dirty="0">
              <a:ea typeface="MS PGothic" charset="0"/>
            </a:endParaRPr>
          </a:p>
        </p:txBody>
      </p:sp>
      <p:sp>
        <p:nvSpPr>
          <p:cNvPr id="37890" name="内容占位符 2"/>
          <p:cNvSpPr>
            <a:spLocks noGrp="1"/>
          </p:cNvSpPr>
          <p:nvPr>
            <p:ph idx="1"/>
          </p:nvPr>
        </p:nvSpPr>
        <p:spPr>
          <a:xfrm>
            <a:off x="457200" y="1333500"/>
            <a:ext cx="8229600" cy="4188295"/>
          </a:xfrm>
        </p:spPr>
        <p:txBody>
          <a:bodyPr>
            <a:normAutofit fontScale="92500" lnSpcReduction="10000"/>
          </a:bodyPr>
          <a:lstStyle/>
          <a:p>
            <a:r>
              <a:rPr lang="en-US" altLang="zh-CN" sz="2400" dirty="0">
                <a:ea typeface="MS PGothic" charset="0"/>
              </a:rPr>
              <a:t>Simple locking</a:t>
            </a:r>
          </a:p>
          <a:p>
            <a:pPr lvl="1"/>
            <a:r>
              <a:rPr lang="en-US" altLang="zh-CN" sz="2000" dirty="0">
                <a:ea typeface="MS PGothic" charset="0"/>
              </a:rPr>
              <a:t>1. Acquire a lock for every shared data in advance</a:t>
            </a:r>
          </a:p>
          <a:p>
            <a:pPr lvl="1"/>
            <a:r>
              <a:rPr lang="en-US" altLang="zh-CN" sz="2000" dirty="0">
                <a:ea typeface="MS PGothic" charset="0"/>
              </a:rPr>
              <a:t>2. Release locks only after commit or abort</a:t>
            </a:r>
          </a:p>
          <a:p>
            <a:r>
              <a:rPr lang="en-US" altLang="zh-CN" sz="2400" b="1" dirty="0">
                <a:solidFill>
                  <a:schemeClr val="accent2"/>
                </a:solidFill>
                <a:ea typeface="MS PGothic" charset="0"/>
              </a:rPr>
              <a:t>Lock point</a:t>
            </a:r>
          </a:p>
          <a:p>
            <a:pPr lvl="1"/>
            <a:r>
              <a:rPr lang="en-US" altLang="zh-CN" sz="2000" dirty="0">
                <a:ea typeface="MS PGothic" charset="0"/>
              </a:rPr>
              <a:t>Lock set: locks acquired when reaches lock point</a:t>
            </a:r>
          </a:p>
          <a:p>
            <a:pPr lvl="1"/>
            <a:r>
              <a:rPr lang="en-US" altLang="zh-CN" sz="2000" dirty="0">
                <a:ea typeface="MS PGothic" charset="0"/>
              </a:rPr>
              <a:t>Lock manager’s enforcement</a:t>
            </a:r>
          </a:p>
          <a:p>
            <a:pPr lvl="2"/>
            <a:r>
              <a:rPr lang="en-US" altLang="zh-CN" sz="1800" dirty="0">
                <a:ea typeface="MS PGothic" charset="0"/>
              </a:rPr>
              <a:t>Intercept read/write/commit/abort, and check</a:t>
            </a:r>
          </a:p>
          <a:p>
            <a:r>
              <a:rPr lang="en-US" altLang="zh-CN" sz="2400" dirty="0">
                <a:ea typeface="MS PGothic" charset="0"/>
              </a:rPr>
              <a:t>Problems</a:t>
            </a:r>
          </a:p>
          <a:p>
            <a:pPr lvl="1"/>
            <a:r>
              <a:rPr lang="en-US" altLang="zh-CN" sz="2000" dirty="0">
                <a:ea typeface="MS PGothic" charset="0"/>
              </a:rPr>
              <a:t>How to enumerate all shared object to access?</a:t>
            </a:r>
          </a:p>
          <a:p>
            <a:pPr lvl="1"/>
            <a:r>
              <a:rPr lang="en-US" altLang="zh-CN" sz="2000" dirty="0">
                <a:ea typeface="MS PGothic" charset="0"/>
              </a:rPr>
              <a:t>The set of might access may be larger than does access</a:t>
            </a:r>
            <a:endParaRPr lang="zh-CN" altLang="en-US" sz="2000" dirty="0">
              <a:ea typeface="MS PGothic" charset="0"/>
            </a:endParaRPr>
          </a:p>
        </p:txBody>
      </p:sp>
      <p:sp>
        <p:nvSpPr>
          <p:cNvPr id="3789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385107DB-D3E0-254F-8A0B-AAA6C2194A41}" type="slidenum">
              <a:rPr lang="zh-CN" altLang="en-US" sz="1400" b="0">
                <a:latin typeface="Calibri" charset="0"/>
                <a:ea typeface="Adobe 楷体 Std R" charset="0"/>
                <a:cs typeface="Adobe 楷体 Std R" charset="0"/>
              </a:rPr>
              <a:pPr/>
              <a:t>87</a:t>
            </a:fld>
            <a:endParaRPr lang="en-US" altLang="zh-CN" sz="1400" b="0">
              <a:latin typeface="Calibri" charset="0"/>
              <a:ea typeface="Adobe 楷体 Std R" charset="0"/>
              <a:cs typeface="Adobe 楷体 Std R" charset="0"/>
            </a:endParaRPr>
          </a:p>
        </p:txBody>
      </p:sp>
    </p:spTree>
    <p:extLst>
      <p:ext uri="{BB962C8B-B14F-4D97-AF65-F5344CB8AC3E}">
        <p14:creationId xmlns:p14="http://schemas.microsoft.com/office/powerpoint/2010/main" val="506786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MS PGothic" charset="0"/>
              </a:rPr>
              <a:t>Two-phase Locking</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b="1" dirty="0"/>
              <a:t>Two-phase</a:t>
            </a:r>
          </a:p>
          <a:p>
            <a:pPr lvl="1"/>
            <a:r>
              <a:rPr lang="en-US" altLang="zh-CN" sz="2000" dirty="0"/>
              <a:t>Each shared variable has a lock (fine-grained locking)</a:t>
            </a:r>
          </a:p>
          <a:p>
            <a:pPr lvl="1"/>
            <a:r>
              <a:rPr lang="en-US" altLang="zh-CN" sz="2000" dirty="0"/>
              <a:t>Before any operation on the variable, the transaction must acquire the corresponding lock</a:t>
            </a:r>
          </a:p>
          <a:p>
            <a:pPr lvl="1"/>
            <a:r>
              <a:rPr lang="en-US" altLang="zh-CN" sz="2000" dirty="0"/>
              <a:t>After transaction releases a lock, it cannot acquire any other locks</a:t>
            </a:r>
          </a:p>
          <a:p>
            <a:r>
              <a:rPr lang="en-US" altLang="zh-CN" sz="2400" b="1" dirty="0">
                <a:ea typeface="MS PGothic" charset="0"/>
              </a:rPr>
              <a:t>Features</a:t>
            </a:r>
          </a:p>
          <a:p>
            <a:pPr lvl="1"/>
            <a:r>
              <a:rPr lang="en-US" altLang="zh-CN" sz="2000" dirty="0">
                <a:ea typeface="MS PGothic" charset="0"/>
              </a:rPr>
              <a:t>Avoids to know the lock set in advance</a:t>
            </a:r>
          </a:p>
          <a:p>
            <a:pPr lvl="1"/>
            <a:r>
              <a:rPr lang="en-US" altLang="zh-CN" sz="2000" dirty="0">
                <a:ea typeface="MS PGothic" charset="0"/>
              </a:rPr>
              <a:t>Acquire locks as it proceeds, access data as soon as it acquires the lock</a:t>
            </a:r>
          </a:p>
          <a:p>
            <a:pPr lvl="1"/>
            <a:endParaRPr lang="zh-CN" altLang="en-US" sz="2400" dirty="0"/>
          </a:p>
        </p:txBody>
      </p:sp>
    </p:spTree>
    <p:extLst>
      <p:ext uri="{BB962C8B-B14F-4D97-AF65-F5344CB8AC3E}">
        <p14:creationId xmlns:p14="http://schemas.microsoft.com/office/powerpoint/2010/main" val="1019766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OCC Executes a Transaction in Three Phases</a:t>
            </a:r>
          </a:p>
        </p:txBody>
      </p:sp>
      <p:sp>
        <p:nvSpPr>
          <p:cNvPr id="3" name="内容占位符 2"/>
          <p:cNvSpPr>
            <a:spLocks noGrp="1"/>
          </p:cNvSpPr>
          <p:nvPr>
            <p:ph idx="1"/>
          </p:nvPr>
        </p:nvSpPr>
        <p:spPr>
          <a:xfrm>
            <a:off x="457200" y="1333500"/>
            <a:ext cx="8229600" cy="4044279"/>
          </a:xfrm>
        </p:spPr>
        <p:txBody>
          <a:bodyPr>
            <a:normAutofit fontScale="92500" lnSpcReduction="20000"/>
          </a:bodyPr>
          <a:lstStyle/>
          <a:p>
            <a:r>
              <a:rPr lang="en-US" altLang="zh-CN" b="1" dirty="0"/>
              <a:t>Phase 1: </a:t>
            </a:r>
            <a:r>
              <a:rPr lang="en-US" altLang="zh-CN" b="1" dirty="0">
                <a:solidFill>
                  <a:schemeClr val="accent2"/>
                </a:solidFill>
              </a:rPr>
              <a:t>Concurrent local processing</a:t>
            </a:r>
            <a:r>
              <a:rPr lang="en-US" altLang="zh-CN" b="1" dirty="0"/>
              <a:t>  </a:t>
            </a:r>
          </a:p>
          <a:p>
            <a:pPr lvl="1"/>
            <a:r>
              <a:rPr lang="en-US" altLang="zh-CN" dirty="0"/>
              <a:t>Reads tuples into a read set</a:t>
            </a:r>
          </a:p>
          <a:p>
            <a:pPr lvl="1"/>
            <a:r>
              <a:rPr lang="en-US" altLang="zh-CN" dirty="0"/>
              <a:t>Buffers writes into a write set</a:t>
            </a:r>
          </a:p>
          <a:p>
            <a:r>
              <a:rPr lang="en-US" altLang="zh-CN" b="1" dirty="0"/>
              <a:t>Phase 2:  </a:t>
            </a:r>
            <a:r>
              <a:rPr lang="en-US" altLang="zh-CN" b="1" dirty="0">
                <a:solidFill>
                  <a:schemeClr val="accent2"/>
                </a:solidFill>
              </a:rPr>
              <a:t>Validation in critical section</a:t>
            </a:r>
          </a:p>
          <a:p>
            <a:pPr lvl="1"/>
            <a:r>
              <a:rPr lang="en-US" altLang="zh-CN" dirty="0"/>
              <a:t>Validates whether serializability is guaranteed:</a:t>
            </a:r>
          </a:p>
          <a:p>
            <a:pPr lvl="2"/>
            <a:r>
              <a:rPr lang="en-US" altLang="zh-CN" i="1" dirty="0">
                <a:solidFill>
                  <a:schemeClr val="accent2"/>
                </a:solidFill>
              </a:rPr>
              <a:t>Has any tuple in the read set been modified?</a:t>
            </a:r>
          </a:p>
          <a:p>
            <a:r>
              <a:rPr lang="en-US" altLang="zh-CN" b="1" dirty="0"/>
              <a:t>Phase 3: </a:t>
            </a:r>
            <a:r>
              <a:rPr lang="en-US" altLang="zh-CN" b="1" dirty="0">
                <a:solidFill>
                  <a:schemeClr val="accent2"/>
                </a:solidFill>
              </a:rPr>
              <a:t>Commit the results in critical section or abort</a:t>
            </a:r>
          </a:p>
          <a:p>
            <a:pPr lvl="1"/>
            <a:r>
              <a:rPr lang="en-US" altLang="zh-CN" dirty="0"/>
              <a:t>Aborts: aborts the transaction if validation fails</a:t>
            </a:r>
          </a:p>
          <a:p>
            <a:pPr lvl="1"/>
            <a:r>
              <a:rPr lang="en-US" altLang="zh-CN" dirty="0"/>
              <a:t>Commits: installs the write set and commits the transaction</a:t>
            </a:r>
          </a:p>
          <a:p>
            <a:endParaRPr lang="en-US" altLang="zh-CN" dirty="0"/>
          </a:p>
          <a:p>
            <a:endParaRPr lang="zh-CN" altLang="en-US" dirty="0"/>
          </a:p>
        </p:txBody>
      </p:sp>
    </p:spTree>
    <p:extLst>
      <p:ext uri="{BB962C8B-B14F-4D97-AF65-F5344CB8AC3E}">
        <p14:creationId xmlns:p14="http://schemas.microsoft.com/office/powerpoint/2010/main" val="382831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Stage I: A self-reproducing program</a:t>
            </a:r>
            <a:endParaRPr lang="en-US"/>
          </a:p>
        </p:txBody>
      </p:sp>
      <p:sp>
        <p:nvSpPr>
          <p:cNvPr id="3" name="Content Placeholder 2"/>
          <p:cNvSpPr>
            <a:spLocks noGrp="1"/>
          </p:cNvSpPr>
          <p:nvPr>
            <p:ph idx="1"/>
          </p:nvPr>
        </p:nvSpPr>
        <p:spPr/>
        <p:txBody>
          <a:bodyPr>
            <a:normAutofit lnSpcReduction="10000"/>
          </a:bodyPr>
          <a:lstStyle/>
          <a:p>
            <a:pPr marL="0" indent="0">
              <a:buNone/>
            </a:pPr>
            <a:r>
              <a:rPr lang="da-DK" dirty="0"/>
              <a:t>In the C </a:t>
            </a:r>
            <a:r>
              <a:rPr lang="da-DK" dirty="0" err="1"/>
              <a:t>language</a:t>
            </a:r>
            <a:r>
              <a:rPr lang="da-DK" dirty="0"/>
              <a:t>:</a:t>
            </a:r>
            <a:endParaRPr lang="en-US" dirty="0"/>
          </a:p>
          <a:p>
            <a:pPr marL="0" indent="0">
              <a:buNone/>
            </a:pPr>
            <a:r>
              <a:rPr lang="en-US" sz="2000" dirty="0">
                <a:solidFill>
                  <a:schemeClr val="accent6">
                    <a:lumMod val="75000"/>
                  </a:schemeClr>
                </a:solidFill>
                <a:latin typeface="Consolas" pitchFamily="49" charset="0"/>
                <a:cs typeface="Consolas" pitchFamily="49" charset="0"/>
              </a:rPr>
              <a:t>  main() { char *s="main() { char *s=%</a:t>
            </a:r>
            <a:r>
              <a:rPr lang="en-US" sz="2000" dirty="0" err="1">
                <a:solidFill>
                  <a:schemeClr val="accent6">
                    <a:lumMod val="75000"/>
                  </a:schemeClr>
                </a:solidFill>
                <a:latin typeface="Consolas" pitchFamily="49" charset="0"/>
                <a:cs typeface="Consolas" pitchFamily="49" charset="0"/>
              </a:rPr>
              <a:t>c%s%c</a:t>
            </a:r>
            <a:r>
              <a:rPr lang="en-US" sz="2000" dirty="0">
                <a:solidFill>
                  <a:schemeClr val="accent6">
                    <a:lumMod val="75000"/>
                  </a:schemeClr>
                </a:solidFill>
                <a:latin typeface="Consolas" pitchFamily="49" charset="0"/>
                <a:cs typeface="Consolas" pitchFamily="49" charset="0"/>
              </a:rPr>
              <a:t>;   </a:t>
            </a:r>
          </a:p>
          <a:p>
            <a:pPr marL="0" indent="0">
              <a:buNone/>
            </a:pPr>
            <a:r>
              <a:rPr lang="en-US" sz="2000" dirty="0">
                <a:solidFill>
                  <a:schemeClr val="accent6">
                    <a:lumMod val="75000"/>
                  </a:schemeClr>
                </a:solidFill>
                <a:latin typeface="Consolas" pitchFamily="49" charset="0"/>
                <a:cs typeface="Consolas" pitchFamily="49" charset="0"/>
              </a:rPr>
              <a:t>           </a:t>
            </a:r>
            <a:r>
              <a:rPr lang="en-US" sz="2000" dirty="0" err="1">
                <a:solidFill>
                  <a:schemeClr val="accent6">
                    <a:lumMod val="75000"/>
                  </a:schemeClr>
                </a:solidFill>
                <a:latin typeface="Consolas" pitchFamily="49" charset="0"/>
                <a:cs typeface="Consolas" pitchFamily="49" charset="0"/>
              </a:rPr>
              <a:t>printf</a:t>
            </a:r>
            <a:r>
              <a:rPr lang="en-US" sz="2000" dirty="0">
                <a:solidFill>
                  <a:schemeClr val="accent6">
                    <a:lumMod val="75000"/>
                  </a:schemeClr>
                </a:solidFill>
                <a:latin typeface="Consolas" pitchFamily="49" charset="0"/>
                <a:cs typeface="Consolas" pitchFamily="49" charset="0"/>
              </a:rPr>
              <a:t>(s,34,s,34); }"; </a:t>
            </a:r>
            <a:r>
              <a:rPr lang="en-US" sz="2000" dirty="0" err="1">
                <a:solidFill>
                  <a:schemeClr val="accent6">
                    <a:lumMod val="75000"/>
                  </a:schemeClr>
                </a:solidFill>
                <a:latin typeface="Consolas" pitchFamily="49" charset="0"/>
                <a:cs typeface="Consolas" pitchFamily="49" charset="0"/>
              </a:rPr>
              <a:t>printf</a:t>
            </a:r>
            <a:r>
              <a:rPr lang="en-US" sz="2000" dirty="0">
                <a:solidFill>
                  <a:schemeClr val="accent6">
                    <a:lumMod val="75000"/>
                  </a:schemeClr>
                </a:solidFill>
                <a:latin typeface="Consolas" pitchFamily="49" charset="0"/>
                <a:cs typeface="Consolas" pitchFamily="49" charset="0"/>
              </a:rPr>
              <a:t>(s,34,s,34); }</a:t>
            </a:r>
            <a:endParaRPr lang="da-DK" sz="2000" dirty="0">
              <a:solidFill>
                <a:schemeClr val="accent6">
                  <a:lumMod val="75000"/>
                </a:schemeClr>
              </a:solidFill>
              <a:latin typeface="Consolas" pitchFamily="49" charset="0"/>
              <a:cs typeface="Consolas" pitchFamily="49" charset="0"/>
            </a:endParaRPr>
          </a:p>
          <a:p>
            <a:pPr marL="0" indent="0">
              <a:buNone/>
            </a:pPr>
            <a:endParaRPr lang="da-DK" dirty="0"/>
          </a:p>
          <a:p>
            <a:pPr marL="0" indent="0">
              <a:buNone/>
            </a:pPr>
            <a:r>
              <a:rPr lang="da-DK" dirty="0"/>
              <a:t>In LISP:</a:t>
            </a:r>
          </a:p>
          <a:p>
            <a:pPr marL="0" indent="0">
              <a:buNone/>
            </a:pPr>
            <a:r>
              <a:rPr lang="fr-FR" sz="2000" dirty="0">
                <a:solidFill>
                  <a:schemeClr val="accent6">
                    <a:lumMod val="75000"/>
                  </a:schemeClr>
                </a:solidFill>
                <a:latin typeface="Consolas" pitchFamily="49" charset="0"/>
                <a:cs typeface="Consolas" pitchFamily="49" charset="0"/>
              </a:rPr>
              <a:t>    ((lambda (x) (</a:t>
            </a:r>
            <a:r>
              <a:rPr lang="fr-FR" sz="2000" dirty="0" err="1">
                <a:solidFill>
                  <a:schemeClr val="accent6">
                    <a:lumMod val="75000"/>
                  </a:schemeClr>
                </a:solidFill>
                <a:latin typeface="Consolas" pitchFamily="49" charset="0"/>
                <a:cs typeface="Consolas" pitchFamily="49" charset="0"/>
              </a:rPr>
              <a:t>list</a:t>
            </a:r>
            <a:r>
              <a:rPr lang="fr-FR" sz="2000" dirty="0">
                <a:solidFill>
                  <a:schemeClr val="accent6">
                    <a:lumMod val="75000"/>
                  </a:schemeClr>
                </a:solidFill>
                <a:latin typeface="Consolas" pitchFamily="49" charset="0"/>
                <a:cs typeface="Consolas" pitchFamily="49" charset="0"/>
              </a:rPr>
              <a:t> x (</a:t>
            </a:r>
            <a:r>
              <a:rPr lang="fr-FR" sz="2000" dirty="0" err="1">
                <a:solidFill>
                  <a:schemeClr val="accent6">
                    <a:lumMod val="75000"/>
                  </a:schemeClr>
                </a:solidFill>
                <a:latin typeface="Consolas" pitchFamily="49" charset="0"/>
                <a:cs typeface="Consolas" pitchFamily="49" charset="0"/>
              </a:rPr>
              <a:t>list</a:t>
            </a:r>
            <a:r>
              <a:rPr lang="fr-FR" sz="2000" dirty="0">
                <a:solidFill>
                  <a:schemeClr val="accent6">
                    <a:lumMod val="75000"/>
                  </a:schemeClr>
                </a:solidFill>
                <a:latin typeface="Consolas" pitchFamily="49" charset="0"/>
                <a:cs typeface="Consolas" pitchFamily="49" charset="0"/>
              </a:rPr>
              <a:t> '</a:t>
            </a:r>
            <a:r>
              <a:rPr lang="fr-FR" sz="2000" dirty="0" err="1">
                <a:solidFill>
                  <a:schemeClr val="accent6">
                    <a:lumMod val="75000"/>
                  </a:schemeClr>
                </a:solidFill>
                <a:latin typeface="Consolas" pitchFamily="49" charset="0"/>
                <a:cs typeface="Consolas" pitchFamily="49" charset="0"/>
              </a:rPr>
              <a:t>quote</a:t>
            </a:r>
            <a:r>
              <a:rPr lang="fr-FR" sz="2000" dirty="0">
                <a:solidFill>
                  <a:schemeClr val="accent6">
                    <a:lumMod val="75000"/>
                  </a:schemeClr>
                </a:solidFill>
                <a:latin typeface="Consolas" pitchFamily="49" charset="0"/>
                <a:cs typeface="Consolas" pitchFamily="49" charset="0"/>
              </a:rPr>
              <a:t> x))) </a:t>
            </a:r>
          </a:p>
          <a:p>
            <a:pPr marL="0" indent="0">
              <a:buNone/>
            </a:pPr>
            <a:r>
              <a:rPr lang="fr-FR" sz="2000" dirty="0">
                <a:solidFill>
                  <a:schemeClr val="accent6">
                    <a:lumMod val="75000"/>
                  </a:schemeClr>
                </a:solidFill>
                <a:latin typeface="Consolas" pitchFamily="49" charset="0"/>
                <a:cs typeface="Consolas" pitchFamily="49" charset="0"/>
              </a:rPr>
              <a:t>        (</a:t>
            </a:r>
            <a:r>
              <a:rPr lang="fr-FR" sz="2000" dirty="0" err="1">
                <a:solidFill>
                  <a:schemeClr val="accent6">
                    <a:lumMod val="75000"/>
                  </a:schemeClr>
                </a:solidFill>
                <a:latin typeface="Consolas" pitchFamily="49" charset="0"/>
                <a:cs typeface="Consolas" pitchFamily="49" charset="0"/>
              </a:rPr>
              <a:t>quote</a:t>
            </a:r>
            <a:r>
              <a:rPr lang="fr-FR" sz="2000" dirty="0">
                <a:solidFill>
                  <a:schemeClr val="accent6">
                    <a:lumMod val="75000"/>
                  </a:schemeClr>
                </a:solidFill>
                <a:latin typeface="Consolas" pitchFamily="49" charset="0"/>
                <a:cs typeface="Consolas" pitchFamily="49" charset="0"/>
              </a:rPr>
              <a:t> (lambda (x) (</a:t>
            </a:r>
            <a:r>
              <a:rPr lang="fr-FR" sz="2000" dirty="0" err="1">
                <a:solidFill>
                  <a:schemeClr val="accent6">
                    <a:lumMod val="75000"/>
                  </a:schemeClr>
                </a:solidFill>
                <a:latin typeface="Consolas" pitchFamily="49" charset="0"/>
                <a:cs typeface="Consolas" pitchFamily="49" charset="0"/>
              </a:rPr>
              <a:t>list</a:t>
            </a:r>
            <a:r>
              <a:rPr lang="fr-FR" sz="2000" dirty="0">
                <a:solidFill>
                  <a:schemeClr val="accent6">
                    <a:lumMod val="75000"/>
                  </a:schemeClr>
                </a:solidFill>
                <a:latin typeface="Consolas" pitchFamily="49" charset="0"/>
                <a:cs typeface="Consolas" pitchFamily="49" charset="0"/>
              </a:rPr>
              <a:t> x (</a:t>
            </a:r>
            <a:r>
              <a:rPr lang="fr-FR" sz="2000" dirty="0" err="1">
                <a:solidFill>
                  <a:schemeClr val="accent6">
                    <a:lumMod val="75000"/>
                  </a:schemeClr>
                </a:solidFill>
                <a:latin typeface="Consolas" pitchFamily="49" charset="0"/>
                <a:cs typeface="Consolas" pitchFamily="49" charset="0"/>
              </a:rPr>
              <a:t>list</a:t>
            </a:r>
            <a:r>
              <a:rPr lang="fr-FR" sz="2000" dirty="0">
                <a:solidFill>
                  <a:schemeClr val="accent6">
                    <a:lumMod val="75000"/>
                  </a:schemeClr>
                </a:solidFill>
                <a:latin typeface="Consolas" pitchFamily="49" charset="0"/>
                <a:cs typeface="Consolas" pitchFamily="49" charset="0"/>
              </a:rPr>
              <a:t> '</a:t>
            </a:r>
            <a:r>
              <a:rPr lang="fr-FR" sz="2000" dirty="0" err="1">
                <a:solidFill>
                  <a:schemeClr val="accent6">
                    <a:lumMod val="75000"/>
                  </a:schemeClr>
                </a:solidFill>
                <a:latin typeface="Consolas" pitchFamily="49" charset="0"/>
                <a:cs typeface="Consolas" pitchFamily="49" charset="0"/>
              </a:rPr>
              <a:t>quote</a:t>
            </a:r>
            <a:r>
              <a:rPr lang="fr-FR" sz="2000" dirty="0">
                <a:solidFill>
                  <a:schemeClr val="accent6">
                    <a:lumMod val="75000"/>
                  </a:schemeClr>
                </a:solidFill>
                <a:latin typeface="Consolas" pitchFamily="49" charset="0"/>
                <a:cs typeface="Consolas" pitchFamily="49" charset="0"/>
              </a:rPr>
              <a:t> x)))))</a:t>
            </a:r>
            <a:endParaRPr lang="en-US" sz="2000" dirty="0">
              <a:solidFill>
                <a:schemeClr val="accent6">
                  <a:lumMod val="75000"/>
                </a:schemeClr>
              </a:solidFill>
              <a:latin typeface="Consolas" pitchFamily="49" charset="0"/>
              <a:cs typeface="Consolas" pitchFamily="49" charset="0"/>
            </a:endParaRPr>
          </a:p>
        </p:txBody>
      </p:sp>
    </p:spTree>
    <p:extLst>
      <p:ext uri="{BB962C8B-B14F-4D97-AF65-F5344CB8AC3E}">
        <p14:creationId xmlns:p14="http://schemas.microsoft.com/office/powerpoint/2010/main" val="12216053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normAutofit/>
          </a:bodyPr>
          <a:lstStyle/>
          <a:p>
            <a:r>
              <a:rPr lang="en-US" altLang="zh-CN" dirty="0">
                <a:ea typeface="MS PGothic" charset="0"/>
              </a:rPr>
              <a:t>Two-phase Commit</a:t>
            </a:r>
          </a:p>
        </p:txBody>
      </p:sp>
      <p:sp>
        <p:nvSpPr>
          <p:cNvPr id="34818" name="Content Placeholder 2"/>
          <p:cNvSpPr>
            <a:spLocks noGrp="1"/>
          </p:cNvSpPr>
          <p:nvPr>
            <p:ph idx="1"/>
          </p:nvPr>
        </p:nvSpPr>
        <p:spPr/>
        <p:txBody>
          <a:bodyPr>
            <a:normAutofit/>
          </a:bodyPr>
          <a:lstStyle/>
          <a:p>
            <a:r>
              <a:rPr lang="en-US" altLang="zh-CN" sz="2800" b="1" dirty="0">
                <a:ea typeface="MS PGothic" charset="0"/>
              </a:rPr>
              <a:t>Phase-1: preparation / voting</a:t>
            </a:r>
          </a:p>
          <a:p>
            <a:pPr lvl="1"/>
            <a:r>
              <a:rPr lang="en-US" altLang="zh-CN" sz="2400" dirty="0">
                <a:ea typeface="MS PGothic" charset="0"/>
              </a:rPr>
              <a:t>Lower-layer transactions either aborts or tentatively committed</a:t>
            </a:r>
          </a:p>
          <a:p>
            <a:pPr lvl="1"/>
            <a:r>
              <a:rPr lang="en-US" altLang="zh-CN" sz="2400" dirty="0">
                <a:ea typeface="MS PGothic" charset="0"/>
              </a:rPr>
              <a:t>Higher-layer transaction evaluate lower situation</a:t>
            </a:r>
          </a:p>
          <a:p>
            <a:r>
              <a:rPr lang="en-US" altLang="zh-CN" sz="2800" b="1" dirty="0">
                <a:ea typeface="MS PGothic" charset="0"/>
              </a:rPr>
              <a:t>Phase-2: commitment</a:t>
            </a:r>
          </a:p>
          <a:p>
            <a:pPr lvl="1"/>
            <a:r>
              <a:rPr lang="en-US" altLang="zh-CN" sz="2400" dirty="0">
                <a:ea typeface="MS PGothic" charset="0"/>
              </a:rPr>
              <a:t>If top-layer, then COMMIT or ABORT</a:t>
            </a:r>
          </a:p>
          <a:p>
            <a:pPr lvl="1"/>
            <a:r>
              <a:rPr lang="en-US" altLang="zh-CN" sz="2400" dirty="0">
                <a:ea typeface="MS PGothic" charset="0"/>
              </a:rPr>
              <a:t>If nested itself, then become tentatively committed</a:t>
            </a:r>
          </a:p>
          <a:p>
            <a:pPr lvl="1"/>
            <a:endParaRPr lang="zh-CN" altLang="en-US" sz="2400" dirty="0">
              <a:ea typeface="MS PGothic" charset="0"/>
            </a:endParaRPr>
          </a:p>
        </p:txBody>
      </p:sp>
      <p:sp>
        <p:nvSpPr>
          <p:cNvPr id="3481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96B9DA79-1C44-8E47-8ACE-C12C881E8267}" type="slidenum">
              <a:rPr lang="zh-CN" altLang="en-US" sz="1400" b="0">
                <a:latin typeface="Calibri" charset="0"/>
                <a:ea typeface="Adobe 楷体 Std R" charset="0"/>
                <a:cs typeface="Adobe 楷体 Std R" charset="0"/>
              </a:rPr>
              <a:pPr/>
              <a:t>90</a:t>
            </a:fld>
            <a:endParaRPr lang="en-US" altLang="zh-CN" sz="1400" b="0">
              <a:latin typeface="Calibri" charset="0"/>
              <a:ea typeface="Adobe 楷体 Std R" charset="0"/>
              <a:cs typeface="Adobe 楷体 Std R" charset="0"/>
            </a:endParaRPr>
          </a:p>
        </p:txBody>
      </p:sp>
    </p:spTree>
    <p:extLst>
      <p:ext uri="{BB962C8B-B14F-4D97-AF65-F5344CB8AC3E}">
        <p14:creationId xmlns:p14="http://schemas.microsoft.com/office/powerpoint/2010/main" val="2393223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800">
                <a:solidFill>
                  <a:schemeClr val="tx1"/>
                </a:solidFill>
                <a:latin typeface="Calibri" panose="020F0502020204030204" pitchFamily="34" charset="0"/>
                <a:ea typeface="宋体" panose="02010600030101010101" pitchFamily="2" charset="-122"/>
              </a:defRPr>
            </a:lvl1pPr>
            <a:lvl2pPr marL="557213" indent="-214313">
              <a:defRPr kumimoji="1" sz="1800">
                <a:solidFill>
                  <a:schemeClr val="tx1"/>
                </a:solidFill>
                <a:latin typeface="Calibri" panose="020F0502020204030204" pitchFamily="34" charset="0"/>
                <a:ea typeface="宋体" panose="02010600030101010101" pitchFamily="2" charset="-122"/>
              </a:defRPr>
            </a:lvl2pPr>
            <a:lvl3pPr marL="857250" indent="-171450">
              <a:defRPr kumimoji="1" sz="1800">
                <a:solidFill>
                  <a:schemeClr val="tx1"/>
                </a:solidFill>
                <a:latin typeface="Calibri" panose="020F0502020204030204" pitchFamily="34" charset="0"/>
                <a:ea typeface="宋体" panose="02010600030101010101" pitchFamily="2" charset="-122"/>
              </a:defRPr>
            </a:lvl3pPr>
            <a:lvl4pPr marL="1200150" indent="-171450">
              <a:defRPr kumimoji="1" sz="1800">
                <a:solidFill>
                  <a:schemeClr val="tx1"/>
                </a:solidFill>
                <a:latin typeface="Calibri" panose="020F0502020204030204" pitchFamily="34" charset="0"/>
                <a:ea typeface="宋体" panose="02010600030101010101" pitchFamily="2" charset="-122"/>
              </a:defRPr>
            </a:lvl4pPr>
            <a:lvl5pPr marL="1543050" indent="-171450">
              <a:defRPr kumimoji="1" sz="1800">
                <a:solidFill>
                  <a:schemeClr val="tx1"/>
                </a:solidFill>
                <a:latin typeface="Calibri" panose="020F050202020403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Calibri" panose="020F0502020204030204" pitchFamily="34" charset="0"/>
                <a:ea typeface="宋体" panose="02010600030101010101" pitchFamily="2" charset="-122"/>
              </a:defRPr>
            </a:lvl9pPr>
          </a:lstStyle>
          <a:p>
            <a:pPr eaLnBrk="0" hangingPunct="0"/>
            <a:fld id="{E6FAC250-966E-4215-A7E9-63625298FB8D}" type="slidenum">
              <a:rPr kumimoji="0" lang="zh-CN" altLang="en-US" sz="1050">
                <a:ea typeface="Adobe 楷体 Std R" charset="-122"/>
              </a:rPr>
              <a:pPr eaLnBrk="0" hangingPunct="0"/>
              <a:t>91</a:t>
            </a:fld>
            <a:endParaRPr kumimoji="0" lang="en-US" altLang="zh-CN" sz="1050">
              <a:ea typeface="Adobe 楷体 Std R" charset="-122"/>
            </a:endParaRPr>
          </a:p>
        </p:txBody>
      </p:sp>
      <p:pic>
        <p:nvPicPr>
          <p:cNvPr id="83970"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50640" y="416074"/>
            <a:ext cx="727896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010400" y="1273324"/>
            <a:ext cx="1676400" cy="300082"/>
          </a:xfrm>
          <a:prstGeom prst="rect">
            <a:avLst/>
          </a:prstGeom>
          <a:noFill/>
          <a:ln>
            <a:solidFill>
              <a:srgbClr val="800000"/>
            </a:solidFill>
          </a:ln>
        </p:spPr>
        <p:txBody>
          <a:bodyPr>
            <a:spAutoFit/>
          </a:bodyPr>
          <a:lstStyle/>
          <a:p>
            <a:pPr algn="ctr">
              <a:defRPr/>
            </a:pPr>
            <a:r>
              <a:rPr lang="en-US" sz="1350" dirty="0">
                <a:solidFill>
                  <a:srgbClr val="800000"/>
                </a:solidFill>
                <a:ea typeface="宋体" charset="0"/>
                <a:cs typeface="宋体" charset="0"/>
              </a:rPr>
              <a:t>3N messages</a:t>
            </a:r>
          </a:p>
        </p:txBody>
      </p:sp>
    </p:spTree>
    <p:extLst>
      <p:ext uri="{BB962C8B-B14F-4D97-AF65-F5344CB8AC3E}">
        <p14:creationId xmlns:p14="http://schemas.microsoft.com/office/powerpoint/2010/main" val="2463575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lstStyle/>
          <a:p>
            <a:r>
              <a:rPr lang="en-US" altLang="zh-CN" dirty="0"/>
              <a:t>Review: Consistency</a:t>
            </a:r>
            <a:endParaRPr lang="zh-CN" altLang="en-US" dirty="0"/>
          </a:p>
        </p:txBody>
      </p:sp>
      <p:sp>
        <p:nvSpPr>
          <p:cNvPr id="3" name="文本占位符 2"/>
          <p:cNvSpPr>
            <a:spLocks noGrp="1"/>
          </p:cNvSpPr>
          <p:nvPr>
            <p:ph type="body" idx="1"/>
          </p:nvPr>
        </p:nvSpPr>
        <p:spPr/>
        <p:txBody>
          <a:bodyPr/>
          <a:lstStyle/>
          <a:p>
            <a:pPr>
              <a:buFont typeface="Arial" charset="0"/>
              <a:buNone/>
              <a:defRPr/>
            </a:pPr>
            <a:endParaRPr lang="zh-CN" altLang="en-US"/>
          </a:p>
        </p:txBody>
      </p:sp>
    </p:spTree>
    <p:extLst>
      <p:ext uri="{BB962C8B-B14F-4D97-AF65-F5344CB8AC3E}">
        <p14:creationId xmlns:p14="http://schemas.microsoft.com/office/powerpoint/2010/main" val="2972332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a:bodyPr>
          <a:lstStyle/>
          <a:p>
            <a:r>
              <a:rPr lang="en-US" altLang="zh-CN" dirty="0"/>
              <a:t>Strict Consistency</a:t>
            </a:r>
          </a:p>
        </p:txBody>
      </p:sp>
      <p:sp>
        <p:nvSpPr>
          <p:cNvPr id="20482" name="Content Placeholder 2"/>
          <p:cNvSpPr>
            <a:spLocks noGrp="1"/>
          </p:cNvSpPr>
          <p:nvPr>
            <p:ph idx="1"/>
          </p:nvPr>
        </p:nvSpPr>
        <p:spPr>
          <a:xfrm>
            <a:off x="457200" y="1333500"/>
            <a:ext cx="8229600" cy="4116287"/>
          </a:xfrm>
        </p:spPr>
        <p:txBody>
          <a:bodyPr>
            <a:noAutofit/>
          </a:bodyPr>
          <a:lstStyle/>
          <a:p>
            <a:r>
              <a:rPr lang="en-US" altLang="zh-CN" sz="1800" dirty="0">
                <a:ea typeface="MS PGothic" charset="0"/>
              </a:rPr>
              <a:t>Definition</a:t>
            </a:r>
          </a:p>
          <a:p>
            <a:pPr lvl="1"/>
            <a:r>
              <a:rPr lang="en-US" altLang="zh-CN" sz="1600" b="1" dirty="0">
                <a:solidFill>
                  <a:schemeClr val="accent2"/>
                </a:solidFill>
                <a:ea typeface="MS PGothic" charset="0"/>
              </a:rPr>
              <a:t>“The result of a READ of a named object is always the value that was provided by the most recent WRITE to that object”</a:t>
            </a:r>
            <a:endParaRPr lang="en-US" altLang="zh-CN" sz="1400" b="1" dirty="0">
              <a:solidFill>
                <a:schemeClr val="accent2"/>
              </a:solidFill>
              <a:ea typeface="MS PGothic" charset="0"/>
            </a:endParaRPr>
          </a:p>
          <a:p>
            <a:r>
              <a:rPr lang="en-US" altLang="zh-CN" sz="1800" dirty="0">
                <a:ea typeface="MS PGothic" charset="0"/>
              </a:rPr>
              <a:t>Hides the constraint violation behind modular boundaries</a:t>
            </a:r>
          </a:p>
          <a:p>
            <a:pPr lvl="1"/>
            <a:r>
              <a:rPr lang="en-US" altLang="zh-CN" sz="1600" dirty="0">
                <a:ea typeface="MS PGothic" charset="0"/>
              </a:rPr>
              <a:t>Actions outside the transaction performing the update will never see data that is inconsistent with the invariant</a:t>
            </a:r>
          </a:p>
          <a:p>
            <a:r>
              <a:rPr lang="en-US" altLang="zh-CN" sz="1800" dirty="0">
                <a:ea typeface="MS PGothic" charset="0"/>
              </a:rPr>
              <a:t>Depends on actions honoring abstractions</a:t>
            </a:r>
          </a:p>
          <a:p>
            <a:pPr lvl="1"/>
            <a:r>
              <a:rPr lang="en-US" altLang="zh-CN" sz="1600" dirty="0">
                <a:ea typeface="MS PGothic" charset="0"/>
              </a:rPr>
              <a:t>E.g. by using only the intended reading and writing operations</a:t>
            </a:r>
          </a:p>
          <a:p>
            <a:r>
              <a:rPr lang="en-US" altLang="zh-CN" sz="1800" dirty="0">
                <a:ea typeface="MS PGothic" charset="0"/>
              </a:rPr>
              <a:t>Cache specification</a:t>
            </a:r>
          </a:p>
          <a:p>
            <a:pPr lvl="1"/>
            <a:r>
              <a:rPr lang="en-US" altLang="zh-CN" sz="1600" dirty="0">
                <a:ea typeface="MS PGothic" charset="0"/>
              </a:rPr>
              <a:t>Does not demand that the replica in the cache always be identical the backing store</a:t>
            </a:r>
          </a:p>
          <a:p>
            <a:pPr lvl="1"/>
            <a:r>
              <a:rPr lang="en-US" altLang="zh-CN" sz="1600" dirty="0">
                <a:ea typeface="MS PGothic" charset="0"/>
              </a:rPr>
              <a:t>Requires only that the cache deliver data at its interface that meets the specification</a:t>
            </a:r>
          </a:p>
        </p:txBody>
      </p:sp>
      <p:sp>
        <p:nvSpPr>
          <p:cNvPr id="20483"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5312E6D5-C6BB-B84B-B908-1E7BDC0CDFE0}" type="slidenum">
              <a:rPr lang="zh-CN" altLang="en-US" sz="1400" b="0">
                <a:latin typeface="Calibri" charset="0"/>
                <a:ea typeface="Adobe 楷体 Std R" charset="0"/>
                <a:cs typeface="Adobe 楷体 Std R" charset="0"/>
              </a:rPr>
              <a:pPr/>
              <a:t>93</a:t>
            </a:fld>
            <a:endParaRPr lang="en-US" altLang="zh-CN" sz="1400" b="0">
              <a:latin typeface="Calibri" charset="0"/>
              <a:ea typeface="Adobe 楷体 Std R" charset="0"/>
              <a:cs typeface="Adobe 楷体 Std R" charset="0"/>
            </a:endParaRPr>
          </a:p>
        </p:txBody>
      </p:sp>
    </p:spTree>
    <p:extLst>
      <p:ext uri="{BB962C8B-B14F-4D97-AF65-F5344CB8AC3E}">
        <p14:creationId xmlns:p14="http://schemas.microsoft.com/office/powerpoint/2010/main" val="460241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normAutofit/>
          </a:bodyPr>
          <a:lstStyle/>
          <a:p>
            <a:r>
              <a:rPr lang="en-US" altLang="zh-CN" dirty="0"/>
              <a:t>Eventual Consistency</a:t>
            </a:r>
          </a:p>
        </p:txBody>
      </p:sp>
      <p:sp>
        <p:nvSpPr>
          <p:cNvPr id="24578" name="Content Placeholder 2"/>
          <p:cNvSpPr>
            <a:spLocks noGrp="1"/>
          </p:cNvSpPr>
          <p:nvPr>
            <p:ph idx="1"/>
          </p:nvPr>
        </p:nvSpPr>
        <p:spPr/>
        <p:txBody>
          <a:bodyPr>
            <a:normAutofit lnSpcReduction="10000"/>
          </a:bodyPr>
          <a:lstStyle/>
          <a:p>
            <a:r>
              <a:rPr lang="en-US" altLang="zh-CN" sz="2800" dirty="0">
                <a:ea typeface="MS PGothic" charset="0"/>
              </a:rPr>
              <a:t>Inconsistency window</a:t>
            </a:r>
          </a:p>
          <a:p>
            <a:pPr lvl="1"/>
            <a:r>
              <a:rPr lang="en-US" altLang="zh-CN" sz="2400" dirty="0">
                <a:ea typeface="MS PGothic" charset="0"/>
              </a:rPr>
              <a:t>After a data update the constraint may not hold until some unspecified time in the future</a:t>
            </a:r>
          </a:p>
          <a:p>
            <a:pPr lvl="1"/>
            <a:r>
              <a:rPr lang="en-US" altLang="zh-CN" sz="2400" dirty="0">
                <a:ea typeface="MS PGothic" charset="0"/>
              </a:rPr>
              <a:t>An observer may, using the standard interfaces, discover that the invariant is violated</a:t>
            </a:r>
          </a:p>
          <a:p>
            <a:pPr lvl="1"/>
            <a:r>
              <a:rPr lang="en-US" altLang="zh-CN" sz="2400" dirty="0">
                <a:ea typeface="MS PGothic" charset="0"/>
              </a:rPr>
              <a:t>Different observers may even see different results</a:t>
            </a:r>
          </a:p>
          <a:p>
            <a:pPr lvl="1"/>
            <a:r>
              <a:rPr lang="en-US" altLang="zh-CN" sz="2400" dirty="0">
                <a:ea typeface="MS PGothic" charset="0"/>
              </a:rPr>
              <a:t>Once updates stop occurring, it will make a best effort drive toward the invariant</a:t>
            </a:r>
          </a:p>
          <a:p>
            <a:pPr lvl="1"/>
            <a:endParaRPr lang="en-US" altLang="zh-CN" sz="2400" dirty="0">
              <a:ea typeface="MS PGothic" charset="0"/>
            </a:endParaRPr>
          </a:p>
          <a:p>
            <a:pPr lvl="1"/>
            <a:endParaRPr lang="en-US" altLang="zh-CN" sz="2400" dirty="0">
              <a:ea typeface="MS PGothic" charset="0"/>
            </a:endParaRPr>
          </a:p>
        </p:txBody>
      </p:sp>
      <p:sp>
        <p:nvSpPr>
          <p:cNvPr id="24579"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45A00614-30D6-7D4B-A4CD-864B6E7B62D9}" type="slidenum">
              <a:rPr lang="zh-CN" altLang="en-US" sz="1400" b="0">
                <a:latin typeface="Calibri" charset="0"/>
                <a:ea typeface="Adobe 楷体 Std R" charset="0"/>
                <a:cs typeface="Adobe 楷体 Std R" charset="0"/>
              </a:rPr>
              <a:pPr/>
              <a:t>94</a:t>
            </a:fld>
            <a:endParaRPr lang="en-US" altLang="zh-CN" sz="1400" b="0">
              <a:latin typeface="Calibri" charset="0"/>
              <a:ea typeface="Adobe 楷体 Std R" charset="0"/>
              <a:cs typeface="Adobe 楷体 Std R" charset="0"/>
            </a:endParaRPr>
          </a:p>
        </p:txBody>
      </p:sp>
    </p:spTree>
    <p:extLst>
      <p:ext uri="{BB962C8B-B14F-4D97-AF65-F5344CB8AC3E}">
        <p14:creationId xmlns:p14="http://schemas.microsoft.com/office/powerpoint/2010/main" val="1803266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normAutofit/>
          </a:bodyPr>
          <a:lstStyle/>
          <a:p>
            <a:r>
              <a:rPr lang="en-US" altLang="zh-CN" dirty="0"/>
              <a:t>Quorum</a:t>
            </a:r>
          </a:p>
        </p:txBody>
      </p:sp>
      <p:sp>
        <p:nvSpPr>
          <p:cNvPr id="48130" name="Content Placeholder 2"/>
          <p:cNvSpPr>
            <a:spLocks noGrp="1"/>
          </p:cNvSpPr>
          <p:nvPr>
            <p:ph idx="1"/>
          </p:nvPr>
        </p:nvSpPr>
        <p:spPr>
          <a:xfrm>
            <a:off x="457200" y="1273324"/>
            <a:ext cx="8507288" cy="4047836"/>
          </a:xfrm>
        </p:spPr>
        <p:txBody>
          <a:bodyPr>
            <a:normAutofit lnSpcReduction="10000"/>
          </a:bodyPr>
          <a:lstStyle/>
          <a:p>
            <a:r>
              <a:rPr lang="en-US" altLang="zh-CN" sz="2800" dirty="0">
                <a:ea typeface="MS PGothic" charset="0"/>
              </a:rPr>
              <a:t>Define separate read &amp;write quorums: </a:t>
            </a:r>
            <a:r>
              <a:rPr lang="en-US" altLang="zh-CN" sz="2800" dirty="0" err="1">
                <a:ea typeface="MS PGothic" charset="0"/>
              </a:rPr>
              <a:t>Q</a:t>
            </a:r>
            <a:r>
              <a:rPr lang="en-US" altLang="zh-CN" sz="2400" baseline="-25000" dirty="0" err="1">
                <a:ea typeface="MS PGothic" charset="0"/>
              </a:rPr>
              <a:t>r</a:t>
            </a:r>
            <a:r>
              <a:rPr lang="en-US" altLang="zh-CN" sz="2800" dirty="0">
                <a:ea typeface="MS PGothic" charset="0"/>
              </a:rPr>
              <a:t> &amp; </a:t>
            </a:r>
            <a:r>
              <a:rPr lang="en-US" altLang="zh-CN" sz="2800" dirty="0" err="1">
                <a:ea typeface="MS PGothic" charset="0"/>
              </a:rPr>
              <a:t>Q</a:t>
            </a:r>
            <a:r>
              <a:rPr lang="en-US" altLang="zh-CN" sz="2400" baseline="-25000" dirty="0" err="1">
                <a:ea typeface="MS PGothic" charset="0"/>
              </a:rPr>
              <a:t>u</a:t>
            </a:r>
            <a:endParaRPr lang="en-US" altLang="zh-CN" sz="2400" baseline="-25000" dirty="0">
              <a:ea typeface="MS PGothic" charset="0"/>
            </a:endParaRPr>
          </a:p>
          <a:p>
            <a:pPr lvl="1"/>
            <a:r>
              <a:rPr lang="en-US" altLang="zh-CN" sz="2400" dirty="0" err="1">
                <a:ea typeface="MS PGothic" charset="0"/>
              </a:rPr>
              <a:t>Q</a:t>
            </a:r>
            <a:r>
              <a:rPr lang="en-US" altLang="zh-CN" sz="2400" baseline="-25000" dirty="0" err="1">
                <a:ea typeface="MS PGothic" charset="0"/>
              </a:rPr>
              <a:t>r</a:t>
            </a:r>
            <a:r>
              <a:rPr lang="en-US" altLang="zh-CN" sz="2400" dirty="0">
                <a:ea typeface="MS PGothic" charset="0"/>
              </a:rPr>
              <a:t> + </a:t>
            </a:r>
            <a:r>
              <a:rPr lang="en-US" altLang="zh-CN" sz="2400" dirty="0" err="1">
                <a:ea typeface="MS PGothic" charset="0"/>
              </a:rPr>
              <a:t>Q</a:t>
            </a:r>
            <a:r>
              <a:rPr lang="en-US" altLang="zh-CN" sz="2400" baseline="-25000" dirty="0" err="1">
                <a:ea typeface="MS PGothic" charset="0"/>
              </a:rPr>
              <a:t>u</a:t>
            </a:r>
            <a:r>
              <a:rPr lang="en-US" altLang="zh-CN" sz="2400" dirty="0">
                <a:ea typeface="MS PGothic" charset="0"/>
              </a:rPr>
              <a:t> &gt; </a:t>
            </a:r>
            <a:r>
              <a:rPr lang="en-US" altLang="zh-CN" sz="2400" dirty="0" err="1">
                <a:ea typeface="MS PGothic" charset="0"/>
              </a:rPr>
              <a:t>N</a:t>
            </a:r>
            <a:r>
              <a:rPr lang="en-US" altLang="zh-CN" sz="2400" baseline="-25000" dirty="0" err="1">
                <a:ea typeface="MS PGothic" charset="0"/>
              </a:rPr>
              <a:t>replicas</a:t>
            </a:r>
            <a:r>
              <a:rPr lang="en-US" altLang="zh-CN" sz="2400" baseline="-25000" dirty="0">
                <a:ea typeface="MS PGothic" charset="0"/>
              </a:rPr>
              <a:t> </a:t>
            </a:r>
            <a:r>
              <a:rPr lang="en-US" altLang="zh-CN" sz="2400" dirty="0">
                <a:ea typeface="MS PGothic" charset="0"/>
              </a:rPr>
              <a:t> (Why?)</a:t>
            </a:r>
          </a:p>
          <a:p>
            <a:pPr lvl="2"/>
            <a:r>
              <a:rPr lang="en-US" altLang="zh-CN" sz="2000" dirty="0">
                <a:ea typeface="MS PGothic" charset="0"/>
              </a:rPr>
              <a:t>Confirm a write after writing to at least </a:t>
            </a:r>
            <a:r>
              <a:rPr lang="en-US" altLang="zh-CN" sz="2000" dirty="0" err="1">
                <a:ea typeface="MS PGothic" charset="0"/>
              </a:rPr>
              <a:t>Q</a:t>
            </a:r>
            <a:r>
              <a:rPr lang="en-US" altLang="zh-CN" sz="2000" baseline="-25000" dirty="0" err="1">
                <a:ea typeface="MS PGothic" charset="0"/>
              </a:rPr>
              <a:t>u</a:t>
            </a:r>
            <a:r>
              <a:rPr lang="en-US" altLang="zh-CN" sz="2000" dirty="0">
                <a:ea typeface="MS PGothic" charset="0"/>
              </a:rPr>
              <a:t> of replicas</a:t>
            </a:r>
          </a:p>
          <a:p>
            <a:pPr lvl="2"/>
            <a:r>
              <a:rPr lang="en-US" altLang="zh-CN" sz="2000" dirty="0">
                <a:ea typeface="MS PGothic" charset="0"/>
              </a:rPr>
              <a:t>Read at least </a:t>
            </a:r>
            <a:r>
              <a:rPr lang="en-US" altLang="zh-CN" sz="2000" dirty="0" err="1">
                <a:ea typeface="MS PGothic" charset="0"/>
              </a:rPr>
              <a:t>Q</a:t>
            </a:r>
            <a:r>
              <a:rPr lang="en-US" altLang="zh-CN" sz="2000" baseline="-25000" dirty="0" err="1">
                <a:ea typeface="MS PGothic" charset="0"/>
              </a:rPr>
              <a:t>r</a:t>
            </a:r>
            <a:r>
              <a:rPr lang="en-US" altLang="zh-CN" sz="2000" dirty="0">
                <a:ea typeface="MS PGothic" charset="0"/>
              </a:rPr>
              <a:t> agree on the data or witness value</a:t>
            </a:r>
          </a:p>
          <a:p>
            <a:r>
              <a:rPr lang="en-US" altLang="zh-CN" sz="2800" dirty="0">
                <a:ea typeface="MS PGothic" charset="0"/>
              </a:rPr>
              <a:t>Example</a:t>
            </a:r>
          </a:p>
          <a:p>
            <a:pPr lvl="1"/>
            <a:r>
              <a:rPr lang="en-US" altLang="zh-CN" sz="2400" dirty="0">
                <a:ea typeface="MS PGothic" charset="0"/>
              </a:rPr>
              <a:t>In favor of reading: </a:t>
            </a:r>
            <a:r>
              <a:rPr lang="en-US" altLang="zh-CN" sz="2400" dirty="0" err="1">
                <a:ea typeface="MS PGothic" charset="0"/>
              </a:rPr>
              <a:t>N</a:t>
            </a:r>
            <a:r>
              <a:rPr lang="en-US" altLang="zh-CN" sz="2400" baseline="-25000" dirty="0" err="1">
                <a:ea typeface="MS PGothic" charset="0"/>
              </a:rPr>
              <a:t>replicas</a:t>
            </a:r>
            <a:r>
              <a:rPr lang="en-US" altLang="zh-CN" sz="2400" dirty="0">
                <a:ea typeface="MS PGothic" charset="0"/>
              </a:rPr>
              <a:t> = 5, </a:t>
            </a:r>
            <a:r>
              <a:rPr lang="en-US" altLang="zh-CN" sz="2400" dirty="0" err="1">
                <a:ea typeface="MS PGothic" charset="0"/>
              </a:rPr>
              <a:t>Q</a:t>
            </a:r>
            <a:r>
              <a:rPr lang="en-US" altLang="zh-CN" sz="2400" baseline="-25000" dirty="0" err="1">
                <a:ea typeface="MS PGothic" charset="0"/>
              </a:rPr>
              <a:t>w</a:t>
            </a:r>
            <a:r>
              <a:rPr lang="en-US" altLang="zh-CN" sz="2400" dirty="0">
                <a:ea typeface="MS PGothic" charset="0"/>
              </a:rPr>
              <a:t> = 4, </a:t>
            </a:r>
            <a:r>
              <a:rPr lang="en-US" altLang="zh-CN" sz="2400" dirty="0" err="1">
                <a:ea typeface="MS PGothic" charset="0"/>
              </a:rPr>
              <a:t>Q</a:t>
            </a:r>
            <a:r>
              <a:rPr lang="en-US" altLang="zh-CN" sz="2400" baseline="-25000" dirty="0" err="1">
                <a:ea typeface="MS PGothic" charset="0"/>
              </a:rPr>
              <a:t>r</a:t>
            </a:r>
            <a:r>
              <a:rPr lang="en-US" altLang="zh-CN" sz="2400" dirty="0">
                <a:ea typeface="MS PGothic" charset="0"/>
              </a:rPr>
              <a:t> = 2</a:t>
            </a:r>
          </a:p>
          <a:p>
            <a:pPr lvl="1"/>
            <a:r>
              <a:rPr lang="en-US" altLang="zh-CN" sz="2400" dirty="0">
                <a:ea typeface="MS PGothic" charset="0"/>
              </a:rPr>
              <a:t>In favor or updating: </a:t>
            </a:r>
            <a:r>
              <a:rPr lang="en-US" altLang="zh-CN" sz="2400" dirty="0" err="1">
                <a:ea typeface="MS PGothic" charset="0"/>
              </a:rPr>
              <a:t>N</a:t>
            </a:r>
            <a:r>
              <a:rPr lang="en-US" altLang="zh-CN" sz="2400" baseline="-25000" dirty="0" err="1">
                <a:ea typeface="MS PGothic" charset="0"/>
              </a:rPr>
              <a:t>replicas</a:t>
            </a:r>
            <a:r>
              <a:rPr lang="en-US" altLang="zh-CN" sz="2400" dirty="0">
                <a:ea typeface="MS PGothic" charset="0"/>
              </a:rPr>
              <a:t> = 5, </a:t>
            </a:r>
            <a:r>
              <a:rPr lang="en-US" altLang="zh-CN" sz="2400" dirty="0" err="1">
                <a:ea typeface="MS PGothic" charset="0"/>
              </a:rPr>
              <a:t>Q</a:t>
            </a:r>
            <a:r>
              <a:rPr lang="en-US" altLang="zh-CN" sz="2400" baseline="-25000" dirty="0" err="1">
                <a:ea typeface="MS PGothic" charset="0"/>
              </a:rPr>
              <a:t>w</a:t>
            </a:r>
            <a:r>
              <a:rPr lang="en-US" altLang="zh-CN" sz="2400" dirty="0">
                <a:ea typeface="MS PGothic" charset="0"/>
              </a:rPr>
              <a:t> = 2, </a:t>
            </a:r>
            <a:r>
              <a:rPr lang="en-US" altLang="zh-CN" sz="2400" dirty="0" err="1">
                <a:ea typeface="MS PGothic" charset="0"/>
              </a:rPr>
              <a:t>Q</a:t>
            </a:r>
            <a:r>
              <a:rPr lang="en-US" altLang="zh-CN" sz="2400" baseline="-25000" dirty="0" err="1">
                <a:ea typeface="MS PGothic" charset="0"/>
              </a:rPr>
              <a:t>r</a:t>
            </a:r>
            <a:r>
              <a:rPr lang="en-US" altLang="zh-CN" sz="2400" dirty="0">
                <a:ea typeface="MS PGothic" charset="0"/>
              </a:rPr>
              <a:t> = 4</a:t>
            </a:r>
          </a:p>
          <a:p>
            <a:pPr lvl="1"/>
            <a:r>
              <a:rPr lang="en-US" altLang="zh-CN" sz="2400" dirty="0">
                <a:ea typeface="MS PGothic" charset="0"/>
              </a:rPr>
              <a:t>Enhance availability by </a:t>
            </a:r>
            <a:r>
              <a:rPr lang="en-US" altLang="zh-CN" sz="2400" dirty="0" err="1">
                <a:ea typeface="MS PGothic" charset="0"/>
              </a:rPr>
              <a:t>Q</a:t>
            </a:r>
            <a:r>
              <a:rPr lang="en-US" altLang="zh-CN" sz="2400" baseline="-25000" dirty="0" err="1">
                <a:ea typeface="MS PGothic" charset="0"/>
              </a:rPr>
              <a:t>w</a:t>
            </a:r>
            <a:r>
              <a:rPr lang="en-US" altLang="zh-CN" sz="2400" dirty="0">
                <a:ea typeface="MS PGothic" charset="0"/>
              </a:rPr>
              <a:t> = </a:t>
            </a:r>
            <a:r>
              <a:rPr lang="en-US" altLang="zh-CN" sz="2400" dirty="0" err="1">
                <a:ea typeface="MS PGothic" charset="0"/>
              </a:rPr>
              <a:t>N</a:t>
            </a:r>
            <a:r>
              <a:rPr lang="en-US" altLang="zh-CN" sz="2400" baseline="-25000" dirty="0" err="1">
                <a:ea typeface="MS PGothic" charset="0"/>
              </a:rPr>
              <a:t>replicas</a:t>
            </a:r>
            <a:r>
              <a:rPr lang="en-US" altLang="zh-CN" sz="2400" dirty="0">
                <a:ea typeface="MS PGothic" charset="0"/>
              </a:rPr>
              <a:t> &amp; </a:t>
            </a:r>
            <a:r>
              <a:rPr lang="en-US" altLang="zh-CN" sz="2400" dirty="0" err="1">
                <a:ea typeface="MS PGothic" charset="0"/>
              </a:rPr>
              <a:t>Q</a:t>
            </a:r>
            <a:r>
              <a:rPr lang="en-US" altLang="zh-CN" sz="2400" baseline="-25000" dirty="0" err="1">
                <a:ea typeface="MS PGothic" charset="0"/>
              </a:rPr>
              <a:t>r</a:t>
            </a:r>
            <a:r>
              <a:rPr lang="en-US" altLang="zh-CN" sz="2400" dirty="0">
                <a:ea typeface="MS PGothic" charset="0"/>
              </a:rPr>
              <a:t> = 1</a:t>
            </a:r>
          </a:p>
          <a:p>
            <a:pPr lvl="2"/>
            <a:endParaRPr lang="en-US" altLang="zh-CN" sz="1800" dirty="0">
              <a:ea typeface="MS PGothic" charset="0"/>
            </a:endParaRPr>
          </a:p>
          <a:p>
            <a:pPr lvl="2"/>
            <a:endParaRPr lang="en-US" altLang="zh-CN" sz="1800" dirty="0">
              <a:ea typeface="MS PGothic" charset="0"/>
            </a:endParaRPr>
          </a:p>
        </p:txBody>
      </p:sp>
      <p:sp>
        <p:nvSpPr>
          <p:cNvPr id="4813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41025FD2-94AC-2C48-9407-DAD52CE32EF6}" type="slidenum">
              <a:rPr lang="zh-CN" altLang="en-US" sz="1400" b="0">
                <a:latin typeface="Calibri" charset="0"/>
                <a:ea typeface="Adobe 楷体 Std R" charset="0"/>
                <a:cs typeface="Adobe 楷体 Std R" charset="0"/>
              </a:rPr>
              <a:pPr/>
              <a:t>95</a:t>
            </a:fld>
            <a:endParaRPr lang="en-US" altLang="zh-CN" sz="1400" b="0">
              <a:latin typeface="Calibri" charset="0"/>
              <a:ea typeface="Adobe 楷体 Std R" charset="0"/>
              <a:cs typeface="Adobe 楷体 Std R" charset="0"/>
            </a:endParaRPr>
          </a:p>
        </p:txBody>
      </p:sp>
    </p:spTree>
    <p:extLst>
      <p:ext uri="{BB962C8B-B14F-4D97-AF65-F5344CB8AC3E}">
        <p14:creationId xmlns:p14="http://schemas.microsoft.com/office/powerpoint/2010/main" val="4139834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mic Sans MS" charset="0"/>
                <a:ea typeface="宋体" charset="0"/>
                <a:cs typeface="宋体" charset="0"/>
              </a:defRPr>
            </a:lvl1pPr>
            <a:lvl2pPr marL="742950" indent="-285750" eaLnBrk="0" hangingPunct="0">
              <a:defRPr sz="2000" b="1">
                <a:solidFill>
                  <a:schemeClr val="tx1"/>
                </a:solidFill>
                <a:latin typeface="Comic Sans MS" charset="0"/>
                <a:ea typeface="宋体" charset="0"/>
              </a:defRPr>
            </a:lvl2pPr>
            <a:lvl3pPr marL="1143000" indent="-228600" eaLnBrk="0" hangingPunct="0">
              <a:defRPr sz="2000" b="1">
                <a:solidFill>
                  <a:schemeClr val="tx1"/>
                </a:solidFill>
                <a:latin typeface="Comic Sans MS" charset="0"/>
                <a:ea typeface="宋体" charset="0"/>
              </a:defRPr>
            </a:lvl3pPr>
            <a:lvl4pPr marL="1600200" indent="-228600" eaLnBrk="0" hangingPunct="0">
              <a:defRPr sz="2000" b="1">
                <a:solidFill>
                  <a:schemeClr val="tx1"/>
                </a:solidFill>
                <a:latin typeface="Comic Sans MS" charset="0"/>
                <a:ea typeface="宋体" charset="0"/>
              </a:defRPr>
            </a:lvl4pPr>
            <a:lvl5pPr marL="2057400" indent="-228600" eaLnBrk="0" hangingPunct="0">
              <a:defRPr sz="2000" b="1">
                <a:solidFill>
                  <a:schemeClr val="tx1"/>
                </a:solidFill>
                <a:latin typeface="Comic Sans MS" charset="0"/>
                <a:ea typeface="宋体" charset="0"/>
              </a:defRPr>
            </a:lvl5pPr>
            <a:lvl6pPr marL="2514600" indent="-228600" eaLnBrk="0" fontAlgn="base" hangingPunct="0">
              <a:spcBef>
                <a:spcPct val="0"/>
              </a:spcBef>
              <a:spcAft>
                <a:spcPct val="0"/>
              </a:spcAft>
              <a:defRPr sz="2000" b="1">
                <a:solidFill>
                  <a:schemeClr val="tx1"/>
                </a:solidFill>
                <a:latin typeface="Comic Sans MS" charset="0"/>
                <a:ea typeface="宋体" charset="0"/>
              </a:defRPr>
            </a:lvl6pPr>
            <a:lvl7pPr marL="2971800" indent="-228600" eaLnBrk="0" fontAlgn="base" hangingPunct="0">
              <a:spcBef>
                <a:spcPct val="0"/>
              </a:spcBef>
              <a:spcAft>
                <a:spcPct val="0"/>
              </a:spcAft>
              <a:defRPr sz="2000" b="1">
                <a:solidFill>
                  <a:schemeClr val="tx1"/>
                </a:solidFill>
                <a:latin typeface="Comic Sans MS" charset="0"/>
                <a:ea typeface="宋体" charset="0"/>
              </a:defRPr>
            </a:lvl7pPr>
            <a:lvl8pPr marL="3429000" indent="-228600" eaLnBrk="0" fontAlgn="base" hangingPunct="0">
              <a:spcBef>
                <a:spcPct val="0"/>
              </a:spcBef>
              <a:spcAft>
                <a:spcPct val="0"/>
              </a:spcAft>
              <a:defRPr sz="2000" b="1">
                <a:solidFill>
                  <a:schemeClr val="tx1"/>
                </a:solidFill>
                <a:latin typeface="Comic Sans MS" charset="0"/>
                <a:ea typeface="宋体" charset="0"/>
              </a:defRPr>
            </a:lvl8pPr>
            <a:lvl9pPr marL="3886200" indent="-228600" eaLnBrk="0" fontAlgn="base" hangingPunct="0">
              <a:spcBef>
                <a:spcPct val="0"/>
              </a:spcBef>
              <a:spcAft>
                <a:spcPct val="0"/>
              </a:spcAft>
              <a:defRPr sz="2000" b="1">
                <a:solidFill>
                  <a:schemeClr val="tx1"/>
                </a:solidFill>
                <a:latin typeface="Comic Sans MS" charset="0"/>
                <a:ea typeface="宋体" charset="0"/>
              </a:defRPr>
            </a:lvl9pPr>
          </a:lstStyle>
          <a:p>
            <a:fld id="{2F00A2B7-8A32-9942-AC73-8DE2FD7BBFB5}" type="slidenum">
              <a:rPr lang="zh-CN" altLang="en-US" sz="1400" b="0">
                <a:latin typeface="Calibri" charset="0"/>
                <a:ea typeface="Adobe 楷体 Std R" charset="0"/>
                <a:cs typeface="Adobe 楷体 Std R" charset="0"/>
              </a:rPr>
              <a:pPr/>
              <a:t>96</a:t>
            </a:fld>
            <a:endParaRPr lang="en-US" altLang="zh-CN" sz="1400" b="0">
              <a:latin typeface="Calibri" charset="0"/>
              <a:ea typeface="Adobe 楷体 Std R" charset="0"/>
              <a:cs typeface="Adobe 楷体 Std R" charset="0"/>
            </a:endParaRPr>
          </a:p>
        </p:txBody>
      </p:sp>
      <p:pic>
        <p:nvPicPr>
          <p:cNvPr id="3891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8605" y="121196"/>
            <a:ext cx="8550275" cy="5256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139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Primary/Backup Model</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a:t>Primary does important stuff     </a:t>
            </a:r>
            <a:endParaRPr kumimoji="1" lang="zh-CN" altLang="en-US" sz="2800" dirty="0"/>
          </a:p>
          <a:p>
            <a:pPr lvl="1"/>
            <a:r>
              <a:rPr kumimoji="1" lang="en-US" altLang="zh-CN" sz="2400" dirty="0"/>
              <a:t>Ensures that it sends all updates to the backup before </a:t>
            </a:r>
            <a:r>
              <a:rPr kumimoji="1" lang="en-US" altLang="zh-CN" sz="2400" dirty="0" err="1"/>
              <a:t>ACKing</a:t>
            </a:r>
            <a:r>
              <a:rPr kumimoji="1" lang="zh-CN" altLang="en-US" sz="2400" dirty="0"/>
              <a:t> </a:t>
            </a:r>
            <a:r>
              <a:rPr kumimoji="1" lang="en-US" altLang="zh-CN" sz="2400" dirty="0"/>
              <a:t>the coordinator</a:t>
            </a:r>
            <a:endParaRPr kumimoji="1" lang="zh-CN" altLang="en-US" sz="2400" dirty="0"/>
          </a:p>
          <a:p>
            <a:pPr lvl="1"/>
            <a:r>
              <a:rPr kumimoji="1" lang="en-US" altLang="zh-CN" sz="2400" dirty="0"/>
              <a:t>Chooses an ordering for all operations, so that the primary and</a:t>
            </a:r>
            <a:r>
              <a:rPr kumimoji="1" lang="zh-CN" altLang="en-US" sz="2400" dirty="0"/>
              <a:t> </a:t>
            </a:r>
            <a:r>
              <a:rPr kumimoji="1" lang="en-US" altLang="zh-CN" sz="2400" dirty="0"/>
              <a:t>backup agree</a:t>
            </a:r>
            <a:endParaRPr kumimoji="1" lang="zh-CN" altLang="en-US" sz="2400" dirty="0"/>
          </a:p>
          <a:p>
            <a:pPr lvl="1"/>
            <a:r>
              <a:rPr kumimoji="1" lang="en-US" altLang="zh-CN" sz="2400" dirty="0"/>
              <a:t>Decides all non-deterministic values (e.g., </a:t>
            </a:r>
            <a:r>
              <a:rPr kumimoji="1" lang="en-US" altLang="zh-CN" sz="2400" dirty="0">
                <a:latin typeface="Consolas" charset="0"/>
                <a:ea typeface="Consolas" charset="0"/>
                <a:cs typeface="Consolas" charset="0"/>
              </a:rPr>
              <a:t>random</a:t>
            </a:r>
            <a:r>
              <a:rPr kumimoji="1" lang="en-US" altLang="zh-CN" sz="2400" dirty="0"/>
              <a:t>(), </a:t>
            </a:r>
            <a:r>
              <a:rPr kumimoji="1" lang="en-US" altLang="zh-CN" sz="2400" dirty="0">
                <a:latin typeface="Consolas" charset="0"/>
                <a:ea typeface="Consolas" charset="0"/>
                <a:cs typeface="Consolas" charset="0"/>
              </a:rPr>
              <a:t>time</a:t>
            </a:r>
            <a:r>
              <a:rPr kumimoji="1" lang="en-US" altLang="zh-CN" sz="2400" dirty="0"/>
              <a:t>())   </a:t>
            </a:r>
            <a:endParaRPr kumimoji="1" lang="zh-CN" altLang="en-US" sz="2400" dirty="0"/>
          </a:p>
        </p:txBody>
      </p:sp>
    </p:spTree>
    <p:extLst>
      <p:ext uri="{BB962C8B-B14F-4D97-AF65-F5344CB8AC3E}">
        <p14:creationId xmlns:p14="http://schemas.microsoft.com/office/powerpoint/2010/main" val="6269054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View Server</a:t>
            </a:r>
            <a:endParaRPr kumimoji="1" lang="zh-CN" altLang="en-US" dirty="0"/>
          </a:p>
        </p:txBody>
      </p:sp>
      <p:sp>
        <p:nvSpPr>
          <p:cNvPr id="4" name="矩形 3"/>
          <p:cNvSpPr/>
          <p:nvPr/>
        </p:nvSpPr>
        <p:spPr>
          <a:xfrm>
            <a:off x="1835696" y="3095010"/>
            <a:ext cx="792088" cy="79208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latin typeface="Consolas" charset="0"/>
                <a:ea typeface="Consolas" charset="0"/>
                <a:cs typeface="Consolas" charset="0"/>
              </a:rPr>
              <a:t>C</a:t>
            </a:r>
            <a:endParaRPr kumimoji="1" lang="zh-CN" altLang="en-US" sz="2800" baseline="-25000" dirty="0">
              <a:solidFill>
                <a:schemeClr val="tx1"/>
              </a:solidFill>
              <a:latin typeface="Consolas" charset="0"/>
              <a:ea typeface="Consolas" charset="0"/>
              <a:cs typeface="Consolas" charset="0"/>
            </a:endParaRPr>
          </a:p>
        </p:txBody>
      </p:sp>
      <p:sp>
        <p:nvSpPr>
          <p:cNvPr id="5" name="椭圆 4"/>
          <p:cNvSpPr/>
          <p:nvPr/>
        </p:nvSpPr>
        <p:spPr>
          <a:xfrm>
            <a:off x="611560" y="3023002"/>
            <a:ext cx="360040" cy="36004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solidFill>
                <a:schemeClr val="tx1"/>
              </a:solidFill>
              <a:latin typeface="Consolas" charset="0"/>
              <a:ea typeface="Consolas" charset="0"/>
              <a:cs typeface="Consolas" charset="0"/>
            </a:endParaRPr>
          </a:p>
        </p:txBody>
      </p:sp>
      <p:sp>
        <p:nvSpPr>
          <p:cNvPr id="6" name="椭圆 5"/>
          <p:cNvSpPr/>
          <p:nvPr/>
        </p:nvSpPr>
        <p:spPr>
          <a:xfrm>
            <a:off x="179512" y="3239026"/>
            <a:ext cx="360040" cy="36004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solidFill>
                <a:schemeClr val="tx1"/>
              </a:solidFill>
              <a:latin typeface="Consolas" charset="0"/>
              <a:ea typeface="Consolas" charset="0"/>
              <a:cs typeface="Consolas" charset="0"/>
            </a:endParaRPr>
          </a:p>
        </p:txBody>
      </p:sp>
      <p:cxnSp>
        <p:nvCxnSpPr>
          <p:cNvPr id="7" name="直线箭头连接符 6"/>
          <p:cNvCxnSpPr/>
          <p:nvPr/>
        </p:nvCxnSpPr>
        <p:spPr>
          <a:xfrm>
            <a:off x="971600" y="3167018"/>
            <a:ext cx="864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539552" y="3455050"/>
            <a:ext cx="129614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971600" y="3743082"/>
            <a:ext cx="864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83568" y="3527058"/>
            <a:ext cx="360040" cy="36004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solidFill>
                <a:schemeClr val="tx1"/>
              </a:solidFill>
              <a:latin typeface="Consolas" charset="0"/>
              <a:ea typeface="Consolas" charset="0"/>
              <a:cs typeface="Consolas" charset="0"/>
            </a:endParaRPr>
          </a:p>
        </p:txBody>
      </p:sp>
      <p:sp>
        <p:nvSpPr>
          <p:cNvPr id="11" name="矩形 10"/>
          <p:cNvSpPr/>
          <p:nvPr/>
        </p:nvSpPr>
        <p:spPr>
          <a:xfrm>
            <a:off x="4067944" y="3095010"/>
            <a:ext cx="792088" cy="792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latin typeface="Consolas" charset="0"/>
                <a:ea typeface="Consolas" charset="0"/>
                <a:cs typeface="Consolas" charset="0"/>
              </a:rPr>
              <a:t>VS</a:t>
            </a:r>
            <a:endParaRPr kumimoji="1" lang="zh-CN" altLang="en-US" sz="2800" dirty="0">
              <a:solidFill>
                <a:schemeClr val="tx1"/>
              </a:solidFill>
              <a:latin typeface="Consolas" charset="0"/>
              <a:ea typeface="Consolas" charset="0"/>
              <a:cs typeface="Consolas" charset="0"/>
            </a:endParaRPr>
          </a:p>
        </p:txBody>
      </p:sp>
      <p:sp>
        <p:nvSpPr>
          <p:cNvPr id="12" name="矩形 11"/>
          <p:cNvSpPr/>
          <p:nvPr/>
        </p:nvSpPr>
        <p:spPr>
          <a:xfrm>
            <a:off x="7308304" y="2279254"/>
            <a:ext cx="792088" cy="79208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latin typeface="Consolas" charset="0"/>
                <a:ea typeface="Consolas" charset="0"/>
                <a:cs typeface="Consolas" charset="0"/>
              </a:rPr>
              <a:t>S</a:t>
            </a:r>
            <a:r>
              <a:rPr kumimoji="1" lang="en-US" altLang="zh-CN" sz="2800" baseline="-25000" dirty="0">
                <a:solidFill>
                  <a:schemeClr val="tx1"/>
                </a:solidFill>
                <a:latin typeface="Consolas" charset="0"/>
                <a:ea typeface="Consolas" charset="0"/>
                <a:cs typeface="Consolas" charset="0"/>
              </a:rPr>
              <a:t>1</a:t>
            </a:r>
            <a:endParaRPr kumimoji="1" lang="zh-CN" altLang="en-US" sz="2800" baseline="-25000" dirty="0">
              <a:solidFill>
                <a:schemeClr val="tx1"/>
              </a:solidFill>
              <a:latin typeface="Consolas" charset="0"/>
              <a:ea typeface="Consolas" charset="0"/>
              <a:cs typeface="Consolas" charset="0"/>
            </a:endParaRPr>
          </a:p>
        </p:txBody>
      </p:sp>
      <p:sp>
        <p:nvSpPr>
          <p:cNvPr id="13" name="矩形 12"/>
          <p:cNvSpPr/>
          <p:nvPr/>
        </p:nvSpPr>
        <p:spPr>
          <a:xfrm>
            <a:off x="7308304" y="4031114"/>
            <a:ext cx="792088" cy="79208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latin typeface="Consolas" charset="0"/>
                <a:ea typeface="Consolas" charset="0"/>
                <a:cs typeface="Consolas" charset="0"/>
              </a:rPr>
              <a:t>S</a:t>
            </a:r>
            <a:r>
              <a:rPr kumimoji="1" lang="en-US" altLang="zh-CN" sz="2800" baseline="-25000" dirty="0">
                <a:solidFill>
                  <a:schemeClr val="tx1"/>
                </a:solidFill>
                <a:latin typeface="Consolas" charset="0"/>
                <a:ea typeface="Consolas" charset="0"/>
                <a:cs typeface="Consolas" charset="0"/>
              </a:rPr>
              <a:t>2</a:t>
            </a:r>
            <a:endParaRPr kumimoji="1" lang="zh-CN" altLang="en-US" sz="2800" baseline="-25000" dirty="0">
              <a:solidFill>
                <a:schemeClr val="tx1"/>
              </a:solidFill>
              <a:latin typeface="Consolas" charset="0"/>
              <a:ea typeface="Consolas" charset="0"/>
              <a:cs typeface="Consolas" charset="0"/>
            </a:endParaRPr>
          </a:p>
        </p:txBody>
      </p:sp>
      <p:sp>
        <p:nvSpPr>
          <p:cNvPr id="15" name="文本框 14"/>
          <p:cNvSpPr txBox="1"/>
          <p:nvPr/>
        </p:nvSpPr>
        <p:spPr>
          <a:xfrm>
            <a:off x="3923928" y="3887098"/>
            <a:ext cx="1296144" cy="584775"/>
          </a:xfrm>
          <a:prstGeom prst="rect">
            <a:avLst/>
          </a:prstGeom>
          <a:noFill/>
        </p:spPr>
        <p:txBody>
          <a:bodyPr wrap="square" rtlCol="0">
            <a:spAutoFit/>
          </a:bodyPr>
          <a:lstStyle/>
          <a:p>
            <a:r>
              <a:rPr kumimoji="1" lang="en-US" altLang="zh-CN" sz="1600" dirty="0">
                <a:latin typeface="Consolas" charset="0"/>
                <a:ea typeface="Consolas" charset="0"/>
                <a:cs typeface="Consolas" charset="0"/>
              </a:rPr>
              <a:t>1:</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S</a:t>
            </a:r>
            <a:r>
              <a:rPr kumimoji="1" lang="en-US" altLang="zh-CN" sz="1600" baseline="-25000" dirty="0">
                <a:latin typeface="Consolas" charset="0"/>
                <a:ea typeface="Consolas" charset="0"/>
                <a:cs typeface="Consolas" charset="0"/>
              </a:rPr>
              <a:t>1</a:t>
            </a:r>
            <a:r>
              <a:rPr kumimoji="1" lang="en-US" altLang="zh-CN" sz="1600" dirty="0">
                <a:latin typeface="Consolas" charset="0"/>
                <a:ea typeface="Consolas" charset="0"/>
                <a:cs typeface="Consolas" charset="0"/>
              </a:rPr>
              <a:t>,</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S</a:t>
            </a:r>
            <a:r>
              <a:rPr kumimoji="1" lang="en-US" altLang="zh-CN" sz="1600" baseline="-25000" dirty="0">
                <a:latin typeface="Consolas" charset="0"/>
                <a:ea typeface="Consolas" charset="0"/>
                <a:cs typeface="Consolas" charset="0"/>
              </a:rPr>
              <a:t>2</a:t>
            </a:r>
            <a:endParaRPr kumimoji="1" lang="zh-CN" altLang="en-US" sz="1600" baseline="-25000" dirty="0">
              <a:latin typeface="Consolas" charset="0"/>
              <a:ea typeface="Consolas" charset="0"/>
              <a:cs typeface="Consolas" charset="0"/>
            </a:endParaRPr>
          </a:p>
          <a:p>
            <a:r>
              <a:rPr kumimoji="1" lang="en-US" altLang="zh-CN" sz="1600" dirty="0">
                <a:latin typeface="Consolas" charset="0"/>
                <a:ea typeface="Consolas" charset="0"/>
                <a:cs typeface="Consolas" charset="0"/>
              </a:rPr>
              <a:t>2:</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S</a:t>
            </a:r>
            <a:r>
              <a:rPr kumimoji="1" lang="en-US" altLang="zh-CN" sz="1600" baseline="-25000" dirty="0">
                <a:latin typeface="Consolas" charset="0"/>
                <a:ea typeface="Consolas" charset="0"/>
                <a:cs typeface="Consolas" charset="0"/>
              </a:rPr>
              <a:t>2</a:t>
            </a:r>
            <a:r>
              <a:rPr kumimoji="1" lang="en-US" altLang="zh-CN" sz="1600" dirty="0">
                <a:latin typeface="Consolas" charset="0"/>
                <a:ea typeface="Consolas" charset="0"/>
                <a:cs typeface="Consolas" charset="0"/>
              </a:rPr>
              <a:t>,</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a:t>
            </a:r>
            <a:endParaRPr kumimoji="1" lang="zh-CN" altLang="en-US" sz="1600" dirty="0">
              <a:latin typeface="Consolas" charset="0"/>
              <a:ea typeface="Consolas" charset="0"/>
              <a:cs typeface="Consolas" charset="0"/>
            </a:endParaRPr>
          </a:p>
        </p:txBody>
      </p:sp>
      <p:sp>
        <p:nvSpPr>
          <p:cNvPr id="24" name="文本框 23"/>
          <p:cNvSpPr txBox="1"/>
          <p:nvPr/>
        </p:nvSpPr>
        <p:spPr>
          <a:xfrm>
            <a:off x="7164288" y="1940700"/>
            <a:ext cx="1152128" cy="338554"/>
          </a:xfrm>
          <a:prstGeom prst="rect">
            <a:avLst/>
          </a:prstGeom>
          <a:noFill/>
        </p:spPr>
        <p:txBody>
          <a:bodyPr wrap="square" rtlCol="0">
            <a:spAutoFit/>
          </a:bodyPr>
          <a:lstStyle/>
          <a:p>
            <a:pPr algn="ctr"/>
            <a:r>
              <a:rPr kumimoji="1" lang="en-US" altLang="zh-CN" sz="1600" dirty="0">
                <a:latin typeface="Consolas" charset="0"/>
                <a:ea typeface="Consolas" charset="0"/>
                <a:cs typeface="Consolas" charset="0"/>
              </a:rPr>
              <a:t>(dead)</a:t>
            </a:r>
            <a:endParaRPr kumimoji="1" lang="zh-CN" altLang="en-US" sz="1600" dirty="0">
              <a:latin typeface="Consolas" charset="0"/>
              <a:ea typeface="Consolas" charset="0"/>
              <a:cs typeface="Consolas" charset="0"/>
            </a:endParaRPr>
          </a:p>
        </p:txBody>
      </p:sp>
      <p:sp>
        <p:nvSpPr>
          <p:cNvPr id="25" name="文本框 24"/>
          <p:cNvSpPr txBox="1"/>
          <p:nvPr/>
        </p:nvSpPr>
        <p:spPr>
          <a:xfrm>
            <a:off x="7140538" y="4823202"/>
            <a:ext cx="1152128" cy="338554"/>
          </a:xfrm>
          <a:prstGeom prst="rect">
            <a:avLst/>
          </a:prstGeom>
          <a:noFill/>
        </p:spPr>
        <p:txBody>
          <a:bodyPr wrap="square" rtlCol="0">
            <a:spAutoFit/>
          </a:bodyPr>
          <a:lstStyle/>
          <a:p>
            <a:pPr algn="ctr"/>
            <a:r>
              <a:rPr kumimoji="1" lang="en-US" altLang="zh-CN" sz="1600" dirty="0">
                <a:latin typeface="Consolas" charset="0"/>
                <a:ea typeface="Consolas" charset="0"/>
                <a:cs typeface="Consolas" charset="0"/>
              </a:rPr>
              <a:t>(primary)</a:t>
            </a:r>
            <a:endParaRPr kumimoji="1" lang="zh-CN" altLang="en-US" sz="1600" dirty="0">
              <a:latin typeface="Consolas" charset="0"/>
              <a:ea typeface="Consolas" charset="0"/>
              <a:cs typeface="Consolas" charset="0"/>
            </a:endParaRPr>
          </a:p>
        </p:txBody>
      </p:sp>
      <p:sp>
        <p:nvSpPr>
          <p:cNvPr id="26" name="矩形 25"/>
          <p:cNvSpPr/>
          <p:nvPr/>
        </p:nvSpPr>
        <p:spPr>
          <a:xfrm>
            <a:off x="7308304" y="2302922"/>
            <a:ext cx="792088" cy="79208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tx1"/>
                </a:solidFill>
                <a:latin typeface="Consolas" charset="0"/>
                <a:ea typeface="Consolas" charset="0"/>
                <a:cs typeface="Consolas" charset="0"/>
              </a:rPr>
              <a:t>S</a:t>
            </a:r>
            <a:r>
              <a:rPr kumimoji="1" lang="en-US" altLang="zh-CN" sz="2800" baseline="-25000" dirty="0">
                <a:solidFill>
                  <a:schemeClr val="tx1"/>
                </a:solidFill>
                <a:latin typeface="Consolas" charset="0"/>
                <a:ea typeface="Consolas" charset="0"/>
                <a:cs typeface="Consolas" charset="0"/>
              </a:rPr>
              <a:t>1</a:t>
            </a:r>
            <a:endParaRPr kumimoji="1" lang="zh-CN" altLang="en-US" sz="2800" baseline="-25000" dirty="0">
              <a:solidFill>
                <a:schemeClr val="tx1"/>
              </a:solidFill>
              <a:latin typeface="Consolas" charset="0"/>
              <a:ea typeface="Consolas" charset="0"/>
              <a:cs typeface="Consolas" charset="0"/>
            </a:endParaRPr>
          </a:p>
        </p:txBody>
      </p:sp>
      <p:cxnSp>
        <p:nvCxnSpPr>
          <p:cNvPr id="27" name="直线箭头连接符 26"/>
          <p:cNvCxnSpPr/>
          <p:nvPr/>
        </p:nvCxnSpPr>
        <p:spPr>
          <a:xfrm>
            <a:off x="7596336" y="3107725"/>
            <a:ext cx="0" cy="923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7812360" y="3095010"/>
            <a:ext cx="0" cy="936104"/>
          </a:xfrm>
          <a:prstGeom prst="straightConnector1">
            <a:avLst/>
          </a:prstGeom>
          <a:ln>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p:nvPr/>
        </p:nvCxnSpPr>
        <p:spPr>
          <a:xfrm>
            <a:off x="2609855" y="3366980"/>
            <a:ext cx="14401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a:off x="2609855" y="3527058"/>
            <a:ext cx="144016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76256" y="4412420"/>
            <a:ext cx="283511" cy="262114"/>
          </a:xfrm>
          <a:prstGeom prst="rect">
            <a:avLst/>
          </a:prstGeom>
        </p:spPr>
      </p:pic>
      <p:cxnSp>
        <p:nvCxnSpPr>
          <p:cNvPr id="57" name="直线箭头连接符 56"/>
          <p:cNvCxnSpPr/>
          <p:nvPr/>
        </p:nvCxnSpPr>
        <p:spPr>
          <a:xfrm flipH="1" flipV="1">
            <a:off x="4860032" y="3527058"/>
            <a:ext cx="2448272" cy="93610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任意形状 2"/>
          <p:cNvSpPr/>
          <p:nvPr/>
        </p:nvSpPr>
        <p:spPr>
          <a:xfrm>
            <a:off x="5818910" y="1250274"/>
            <a:ext cx="1561402" cy="2065412"/>
          </a:xfrm>
          <a:custGeom>
            <a:avLst/>
            <a:gdLst>
              <a:gd name="connsiteX0" fmla="*/ 0 w 2147455"/>
              <a:gd name="connsiteY0" fmla="*/ 0 h 2937164"/>
              <a:gd name="connsiteX1" fmla="*/ 443346 w 2147455"/>
              <a:gd name="connsiteY1" fmla="*/ 1787236 h 2937164"/>
              <a:gd name="connsiteX2" fmla="*/ 2147455 w 2147455"/>
              <a:gd name="connsiteY2" fmla="*/ 2937164 h 2937164"/>
            </a:gdLst>
            <a:ahLst/>
            <a:cxnLst>
              <a:cxn ang="0">
                <a:pos x="connsiteX0" y="connsiteY0"/>
              </a:cxn>
              <a:cxn ang="0">
                <a:pos x="connsiteX1" y="connsiteY1"/>
              </a:cxn>
              <a:cxn ang="0">
                <a:pos x="connsiteX2" y="connsiteY2"/>
              </a:cxn>
            </a:cxnLst>
            <a:rect l="l" t="t" r="r" b="b"/>
            <a:pathLst>
              <a:path w="2147455" h="2937164">
                <a:moveTo>
                  <a:pt x="0" y="0"/>
                </a:moveTo>
                <a:cubicBezTo>
                  <a:pt x="42718" y="648854"/>
                  <a:pt x="85437" y="1297709"/>
                  <a:pt x="443346" y="1787236"/>
                </a:cubicBezTo>
                <a:cubicBezTo>
                  <a:pt x="801255" y="2276763"/>
                  <a:pt x="2147455" y="2937164"/>
                  <a:pt x="2147455" y="2937164"/>
                </a:cubicBezTo>
              </a:path>
            </a:pathLst>
          </a:cu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788024" y="1654850"/>
            <a:ext cx="2255997" cy="338554"/>
          </a:xfrm>
          <a:prstGeom prst="rect">
            <a:avLst/>
          </a:prstGeom>
          <a:solidFill>
            <a:schemeClr val="bg1"/>
          </a:solidFill>
        </p:spPr>
        <p:txBody>
          <a:bodyPr wrap="square" rtlCol="0">
            <a:spAutoFit/>
          </a:bodyPr>
          <a:lstStyle/>
          <a:p>
            <a:pPr algn="ctr"/>
            <a:r>
              <a:rPr kumimoji="1" lang="en-US" altLang="zh-CN" sz="1600" dirty="0">
                <a:latin typeface="Consolas" charset="0"/>
                <a:ea typeface="Consolas" charset="0"/>
                <a:cs typeface="Consolas" charset="0"/>
              </a:rPr>
              <a:t>Network</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partition</a:t>
            </a:r>
            <a:endParaRPr kumimoji="1" lang="zh-CN" altLang="en-US" sz="1600" dirty="0">
              <a:latin typeface="Consolas" charset="0"/>
              <a:ea typeface="Consolas" charset="0"/>
              <a:cs typeface="Consolas" charset="0"/>
            </a:endParaRPr>
          </a:p>
        </p:txBody>
      </p:sp>
      <p:cxnSp>
        <p:nvCxnSpPr>
          <p:cNvPr id="18" name="曲线连接符 17"/>
          <p:cNvCxnSpPr>
            <a:stCxn id="4" idx="0"/>
          </p:cNvCxnSpPr>
          <p:nvPr/>
        </p:nvCxnSpPr>
        <p:spPr>
          <a:xfrm rot="5400000" flipH="1" flipV="1">
            <a:off x="4409982" y="196688"/>
            <a:ext cx="720080" cy="5076564"/>
          </a:xfrm>
          <a:prstGeom prst="curved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4" idx="2"/>
          </p:cNvCxnSpPr>
          <p:nvPr/>
        </p:nvCxnSpPr>
        <p:spPr>
          <a:xfrm rot="16200000" flipH="1">
            <a:off x="4376304" y="1742534"/>
            <a:ext cx="787436" cy="507656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21154324">
            <a:off x="2580581" y="1996615"/>
            <a:ext cx="3097214" cy="584775"/>
          </a:xfrm>
          <a:prstGeom prst="rect">
            <a:avLst/>
          </a:prstGeom>
          <a:noFill/>
        </p:spPr>
        <p:txBody>
          <a:bodyPr wrap="square" rtlCol="0">
            <a:spAutoFit/>
          </a:bodyPr>
          <a:lstStyle/>
          <a:p>
            <a:pPr algn="ctr"/>
            <a:r>
              <a:rPr kumimoji="1" lang="en-US" altLang="zh-CN" sz="1600" dirty="0">
                <a:latin typeface="Consolas" charset="0"/>
                <a:ea typeface="Consolas" charset="0"/>
                <a:cs typeface="Consolas" charset="0"/>
              </a:rPr>
              <a:t>rejected</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by</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S</a:t>
            </a:r>
            <a:r>
              <a:rPr kumimoji="1" lang="en-US" altLang="zh-CN" sz="1600" baseline="-25000" dirty="0">
                <a:latin typeface="Consolas" charset="0"/>
                <a:ea typeface="Consolas" charset="0"/>
                <a:cs typeface="Consolas" charset="0"/>
              </a:rPr>
              <a:t>1</a:t>
            </a:r>
            <a:r>
              <a:rPr kumimoji="1" lang="zh-CN" altLang="en-US" sz="1600" baseline="-25000" dirty="0">
                <a:latin typeface="Consolas" charset="0"/>
                <a:ea typeface="Consolas" charset="0"/>
                <a:cs typeface="Consolas" charset="0"/>
              </a:rPr>
              <a:t> </a:t>
            </a:r>
          </a:p>
          <a:p>
            <a:pPr algn="ctr"/>
            <a:r>
              <a:rPr kumimoji="1" lang="en-US" altLang="zh-CN" sz="1600" dirty="0">
                <a:latin typeface="Consolas" charset="0"/>
                <a:ea typeface="Consolas" charset="0"/>
                <a:cs typeface="Consolas" charset="0"/>
              </a:rPr>
              <a:t>(Cannot</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get</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ACK</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from</a:t>
            </a:r>
            <a:r>
              <a:rPr kumimoji="1" lang="zh-CN" altLang="en-US" sz="1600" dirty="0">
                <a:latin typeface="Consolas" charset="0"/>
                <a:ea typeface="Consolas" charset="0"/>
                <a:cs typeface="Consolas" charset="0"/>
              </a:rPr>
              <a:t> </a:t>
            </a:r>
            <a:r>
              <a:rPr kumimoji="1" lang="en-US" altLang="zh-CN" sz="1600" dirty="0">
                <a:latin typeface="Consolas" charset="0"/>
                <a:ea typeface="Consolas" charset="0"/>
                <a:cs typeface="Consolas" charset="0"/>
              </a:rPr>
              <a:t>S</a:t>
            </a:r>
            <a:r>
              <a:rPr kumimoji="1" lang="en-US" altLang="zh-CN" sz="1600" baseline="-25000" dirty="0">
                <a:latin typeface="Consolas" charset="0"/>
                <a:ea typeface="Consolas" charset="0"/>
                <a:cs typeface="Consolas" charset="0"/>
              </a:rPr>
              <a:t>2</a:t>
            </a:r>
            <a:r>
              <a:rPr kumimoji="1" lang="en-US" altLang="zh-CN" sz="1600" dirty="0">
                <a:latin typeface="Consolas" charset="0"/>
                <a:ea typeface="Consolas" charset="0"/>
                <a:cs typeface="Consolas" charset="0"/>
              </a:rPr>
              <a:t>)</a:t>
            </a:r>
            <a:endParaRPr kumimoji="1" lang="zh-CN" altLang="en-US" sz="1600" baseline="-25000" dirty="0">
              <a:latin typeface="Consolas" charset="0"/>
              <a:ea typeface="Consolas" charset="0"/>
              <a:cs typeface="Consolas" charset="0"/>
            </a:endParaRPr>
          </a:p>
        </p:txBody>
      </p:sp>
    </p:spTree>
    <p:extLst>
      <p:ext uri="{BB962C8B-B14F-4D97-AF65-F5344CB8AC3E}">
        <p14:creationId xmlns:p14="http://schemas.microsoft.com/office/powerpoint/2010/main" val="2840345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View</a:t>
            </a:r>
            <a:r>
              <a:rPr kumimoji="1" lang="zh-CN" altLang="en-US" dirty="0"/>
              <a:t> </a:t>
            </a:r>
            <a:r>
              <a:rPr kumimoji="1" lang="en-US" altLang="zh-CN" dirty="0"/>
              <a:t>Server</a:t>
            </a:r>
            <a:endParaRPr kumimoji="1" lang="zh-CN" altLang="en-US" dirty="0"/>
          </a:p>
        </p:txBody>
      </p:sp>
      <p:sp>
        <p:nvSpPr>
          <p:cNvPr id="3" name="内容占位符 2"/>
          <p:cNvSpPr>
            <a:spLocks noGrp="1"/>
          </p:cNvSpPr>
          <p:nvPr>
            <p:ph idx="1"/>
          </p:nvPr>
        </p:nvSpPr>
        <p:spPr>
          <a:xfrm>
            <a:off x="457200" y="1333500"/>
            <a:ext cx="8435280" cy="3972271"/>
          </a:xfrm>
        </p:spPr>
        <p:txBody>
          <a:bodyPr>
            <a:normAutofit fontScale="92500" lnSpcReduction="10000"/>
          </a:bodyPr>
          <a:lstStyle/>
          <a:p>
            <a:r>
              <a:rPr kumimoji="1" lang="en-US" altLang="zh-CN" sz="2400" b="1" dirty="0"/>
              <a:t>To discover failures</a:t>
            </a:r>
            <a:endParaRPr kumimoji="1" lang="zh-CN" altLang="en-US" sz="2400" b="1" dirty="0"/>
          </a:p>
          <a:p>
            <a:pPr lvl="1"/>
            <a:r>
              <a:rPr kumimoji="1" lang="en-US" altLang="zh-CN" sz="2000" dirty="0"/>
              <a:t>Replicas ping to the view</a:t>
            </a:r>
            <a:r>
              <a:rPr kumimoji="1" lang="zh-CN" altLang="en-US" sz="2000" dirty="0"/>
              <a:t> </a:t>
            </a:r>
            <a:r>
              <a:rPr kumimoji="1" lang="en-US" altLang="zh-CN" sz="2000" dirty="0"/>
              <a:t>server</a:t>
            </a:r>
            <a:endParaRPr kumimoji="1" lang="zh-CN" altLang="en-US" sz="2000" dirty="0"/>
          </a:p>
          <a:p>
            <a:pPr lvl="1"/>
            <a:r>
              <a:rPr kumimoji="1" lang="en-US" altLang="zh-CN" sz="2000" dirty="0"/>
              <a:t>If view</a:t>
            </a:r>
            <a:r>
              <a:rPr kumimoji="1" lang="zh-CN" altLang="en-US" sz="2000" dirty="0"/>
              <a:t> </a:t>
            </a:r>
            <a:r>
              <a:rPr kumimoji="1" lang="en-US" altLang="zh-CN" sz="2000" dirty="0"/>
              <a:t>server misses</a:t>
            </a:r>
            <a:r>
              <a:rPr kumimoji="1" lang="zh-CN" altLang="en-US" sz="2000" dirty="0"/>
              <a:t> </a:t>
            </a:r>
            <a:r>
              <a:rPr kumimoji="1" lang="en-US" altLang="zh-CN" sz="2000" dirty="0"/>
              <a:t>N pings in a row, it deems a server to be dead </a:t>
            </a:r>
            <a:endParaRPr kumimoji="1" lang="zh-CN" altLang="en-US" sz="2000" dirty="0"/>
          </a:p>
          <a:p>
            <a:r>
              <a:rPr kumimoji="1" lang="en-US" altLang="zh-CN" sz="2400" b="1" dirty="0"/>
              <a:t>Basic failure</a:t>
            </a:r>
            <a:r>
              <a:rPr kumimoji="1" lang="en-US" altLang="zh-CN" sz="2400" dirty="0"/>
              <a:t> (actual worker crash):     </a:t>
            </a:r>
            <a:endParaRPr kumimoji="1" lang="zh-CN" altLang="en-US" sz="2400" dirty="0"/>
          </a:p>
          <a:p>
            <a:pPr lvl="1"/>
            <a:r>
              <a:rPr kumimoji="1" lang="en-US" altLang="zh-CN" sz="2000" dirty="0"/>
              <a:t>1. Primary fails; pings cease     </a:t>
            </a:r>
            <a:endParaRPr kumimoji="1" lang="zh-CN" altLang="en-US" sz="2000" dirty="0"/>
          </a:p>
          <a:p>
            <a:pPr lvl="1"/>
            <a:r>
              <a:rPr kumimoji="1" lang="en-US" altLang="zh-CN" sz="2000" dirty="0"/>
              <a:t>2. View</a:t>
            </a:r>
            <a:r>
              <a:rPr kumimoji="1" lang="zh-CN" altLang="en-US" sz="2000" dirty="0"/>
              <a:t> </a:t>
            </a:r>
            <a:r>
              <a:rPr kumimoji="1" lang="en-US" altLang="zh-CN" sz="2000" dirty="0"/>
              <a:t>server lets S2 know it‘s primary, and it handles any client</a:t>
            </a:r>
            <a:r>
              <a:rPr kumimoji="1" lang="zh-CN" altLang="en-US" sz="2000" dirty="0"/>
              <a:t> </a:t>
            </a:r>
            <a:r>
              <a:rPr kumimoji="1" lang="en-US" altLang="zh-CN" sz="2000" dirty="0"/>
              <a:t>requests</a:t>
            </a:r>
            <a:endParaRPr kumimoji="1" lang="zh-CN" altLang="en-US" sz="2000" dirty="0"/>
          </a:p>
          <a:p>
            <a:pPr lvl="2"/>
            <a:r>
              <a:rPr kumimoji="1" lang="en-US" altLang="zh-CN" sz="1800" dirty="0"/>
              <a:t>Before S2 knowing it’s the primary, it will simply reject</a:t>
            </a:r>
            <a:r>
              <a:rPr kumimoji="1" lang="zh-CN" altLang="en-US" sz="1800" dirty="0"/>
              <a:t> </a:t>
            </a:r>
            <a:r>
              <a:rPr kumimoji="1" lang="en-US" altLang="zh-CN" sz="1800" dirty="0"/>
              <a:t>requests that come directly from coordinators     </a:t>
            </a:r>
            <a:endParaRPr kumimoji="1" lang="zh-CN" altLang="en-US" sz="1800" dirty="0"/>
          </a:p>
          <a:p>
            <a:pPr lvl="1"/>
            <a:r>
              <a:rPr kumimoji="1" lang="en-US" altLang="zh-CN" sz="2000" dirty="0"/>
              <a:t>3. View</a:t>
            </a:r>
            <a:r>
              <a:rPr kumimoji="1" lang="zh-CN" altLang="en-US" sz="2000" dirty="0"/>
              <a:t> </a:t>
            </a:r>
            <a:r>
              <a:rPr kumimoji="1" lang="en-US" altLang="zh-CN" sz="2000" dirty="0"/>
              <a:t>server will eventually recruit a new idle</a:t>
            </a:r>
            <a:r>
              <a:rPr kumimoji="1" lang="zh-CN" altLang="en-US" sz="2000" dirty="0"/>
              <a:t> </a:t>
            </a:r>
            <a:r>
              <a:rPr kumimoji="1" lang="en-US" altLang="zh-CN" sz="2000" dirty="0"/>
              <a:t>server to act as backup</a:t>
            </a:r>
            <a:endParaRPr kumimoji="1" lang="zh-CN" altLang="en-US" sz="2000" dirty="0"/>
          </a:p>
        </p:txBody>
      </p:sp>
    </p:spTree>
    <p:extLst>
      <p:ext uri="{BB962C8B-B14F-4D97-AF65-F5344CB8AC3E}">
        <p14:creationId xmlns:p14="http://schemas.microsoft.com/office/powerpoint/2010/main" val="4890803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hqeupfn">
      <a:majorFont>
        <a:latin typeface="等线"/>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id="{85B1D284-D5D3-E84D-BD28-707B0D140669}" vid="{EAB3F4BA-066D-9146-B9C6-197746E0B32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 for CSE</Template>
  <TotalTime>10818</TotalTime>
  <Words>5559</Words>
  <Application>Microsoft Macintosh PowerPoint</Application>
  <PresentationFormat>全屏显示(16:10)</PresentationFormat>
  <Paragraphs>1035</Paragraphs>
  <Slides>118</Slides>
  <Notes>20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118</vt:i4>
      </vt:variant>
    </vt:vector>
  </HeadingPairs>
  <TitlesOfParts>
    <vt:vector size="141" baseType="lpstr">
      <vt:lpstr>DengXian</vt:lpstr>
      <vt:lpstr>DengXian</vt:lpstr>
      <vt:lpstr>楷体</vt:lpstr>
      <vt:lpstr>宋体</vt:lpstr>
      <vt:lpstr>微软雅黑</vt:lpstr>
      <vt:lpstr>Adobe 楷体 Std R</vt:lpstr>
      <vt:lpstr>Eras Medium ITC</vt:lpstr>
      <vt:lpstr>맑은 고딕</vt:lpstr>
      <vt:lpstr>MS PGothic</vt:lpstr>
      <vt:lpstr>MS PGothic</vt:lpstr>
      <vt:lpstr>Myriad Pro Cond</vt:lpstr>
      <vt:lpstr>Myriad Pro Light SemiCond</vt:lpstr>
      <vt:lpstr>Apple Chancery</vt:lpstr>
      <vt:lpstr>Arial</vt:lpstr>
      <vt:lpstr>Arial Narrow</vt:lpstr>
      <vt:lpstr>Calibri</vt:lpstr>
      <vt:lpstr>Calibri Light</vt:lpstr>
      <vt:lpstr>Candara</vt:lpstr>
      <vt:lpstr>Consolas</vt:lpstr>
      <vt:lpstr>Courier</vt:lpstr>
      <vt:lpstr>Times New Roman</vt:lpstr>
      <vt:lpstr>Verdana</vt:lpstr>
      <vt:lpstr>Office 主题​​</vt:lpstr>
      <vt:lpstr>Security</vt:lpstr>
      <vt:lpstr>Trust and Security</vt:lpstr>
      <vt:lpstr>Reflections on Trusting Trust</vt:lpstr>
      <vt:lpstr>Ken Thompson (1) </vt:lpstr>
      <vt:lpstr>Ken Thompson (2)</vt:lpstr>
      <vt:lpstr>Presentation of the National Medal of Technology</vt:lpstr>
      <vt:lpstr>PowerPoint 演示文稿</vt:lpstr>
      <vt:lpstr>Trusting Trust: Some Observations</vt:lpstr>
      <vt:lpstr>Stage I: A self-reproducing program</vt:lpstr>
      <vt:lpstr>Stage II: A learning compiler</vt:lpstr>
      <vt:lpstr>Stage III: A bugged compiler</vt:lpstr>
      <vt:lpstr>What happens?</vt:lpstr>
      <vt:lpstr>PowerPoint 演示文稿</vt:lpstr>
      <vt:lpstr>Moral</vt:lpstr>
      <vt:lpstr>Is this a real problem?</vt:lpstr>
      <vt:lpstr>Moral (continued)</vt:lpstr>
      <vt:lpstr>Challenges Ascribed to the Cloud [IDC 2008]</vt:lpstr>
      <vt:lpstr>7 Threats of Cloud Security [Gartner 08]</vt:lpstr>
      <vt:lpstr>Security Challenges: Inside Attacks</vt:lpstr>
      <vt:lpstr>Minimize TCB</vt:lpstr>
      <vt:lpstr>Principle of Least Privilege</vt:lpstr>
      <vt:lpstr>TCB: Trusted Computing Base</vt:lpstr>
      <vt:lpstr>Root of Trust</vt:lpstr>
      <vt:lpstr>TPM: Trusted Platform Module</vt:lpstr>
      <vt:lpstr>TPM: Trusted Platform Module</vt:lpstr>
      <vt:lpstr>TPM Functions</vt:lpstr>
      <vt:lpstr>No Trust to OS</vt:lpstr>
      <vt:lpstr>Overshadow: Untrusted OS</vt:lpstr>
      <vt:lpstr>Iago Attack: mmap() (Normal Behavior)</vt:lpstr>
      <vt:lpstr>Iago Attack: mmap() (Malicious Behavior)</vt:lpstr>
      <vt:lpstr>No Trust to Hypervisor</vt:lpstr>
      <vt:lpstr>Untrusted Hypervisor</vt:lpstr>
      <vt:lpstr>Untrusted Hypervisor</vt:lpstr>
      <vt:lpstr>Goal of CloudVisor</vt:lpstr>
      <vt:lpstr>Virtualization Preliminary: VT-x</vt:lpstr>
      <vt:lpstr>Interposition with CloudVisor</vt:lpstr>
      <vt:lpstr>VM Memory Isolation</vt:lpstr>
      <vt:lpstr>Architecture (logically) of CloudVisor</vt:lpstr>
      <vt:lpstr>Remote Attestation </vt:lpstr>
      <vt:lpstr>Intel SGX: No Trust To Any System Software</vt:lpstr>
      <vt:lpstr>PowerPoint 演示文稿</vt:lpstr>
      <vt:lpstr>SGX : Isolated Execution</vt:lpstr>
      <vt:lpstr>SGX : Remote Attestation</vt:lpstr>
      <vt:lpstr>Data Privacy: AISE [Rogers, Micro’07]</vt:lpstr>
      <vt:lpstr>SGX’s Vulnerabilities</vt:lpstr>
      <vt:lpstr>Review</vt:lpstr>
      <vt:lpstr>OSI, TCP/IP &amp; Protocol Stack</vt:lpstr>
      <vt:lpstr>Coding: Incremental Redundancy</vt:lpstr>
      <vt:lpstr>Hamming(7,4): 4-bit -&gt; 7-bit Encoding</vt:lpstr>
      <vt:lpstr>Best-effort Network</vt:lpstr>
      <vt:lpstr>Distributed Routing: 3 Steps in General </vt:lpstr>
      <vt:lpstr>Path Vector Exchange</vt:lpstr>
      <vt:lpstr>Assurance of End-to-end Protocol</vt:lpstr>
      <vt:lpstr>Fixed Timer is Evil</vt:lpstr>
      <vt:lpstr>Sliding Window</vt:lpstr>
      <vt:lpstr>Sliding Window Size</vt:lpstr>
      <vt:lpstr>Retrofitting TCP</vt:lpstr>
      <vt:lpstr>AIMD Leads to Efficiency and Fairness</vt:lpstr>
      <vt:lpstr>Summary of Congestion Control</vt:lpstr>
      <vt:lpstr>Review: Fault Tolerant</vt:lpstr>
      <vt:lpstr>MTBF</vt:lpstr>
      <vt:lpstr>The Bathtub Curve</vt:lpstr>
      <vt:lpstr>Availability in Practice</vt:lpstr>
      <vt:lpstr>Systematically Applying Redundancy</vt:lpstr>
      <vt:lpstr>RAID 5 (Spread Out the Parity)</vt:lpstr>
      <vt:lpstr>Review: Transaction</vt:lpstr>
      <vt:lpstr>Goal: Build Reliable Systems from Unreliable Components</vt:lpstr>
      <vt:lpstr>Shadow Copy</vt:lpstr>
      <vt:lpstr>A Log Sample</vt:lpstr>
      <vt:lpstr>Read</vt:lpstr>
      <vt:lpstr>Performance Problem of Log-only Approach</vt:lpstr>
      <vt:lpstr>Performance Optimization</vt:lpstr>
      <vt:lpstr>Read / write with Cell Storage</vt:lpstr>
      <vt:lpstr>Recovery with Cell Storage</vt:lpstr>
      <vt:lpstr>Performance Now</vt:lpstr>
      <vt:lpstr>Optimization 1: Improve Writes</vt:lpstr>
      <vt:lpstr>Read &amp; Write with Cache</vt:lpstr>
      <vt:lpstr>Problem Brought by Cache</vt:lpstr>
      <vt:lpstr>Recover with Cache</vt:lpstr>
      <vt:lpstr>Optimization 2: Truncate the Log</vt:lpstr>
      <vt:lpstr>Checkpointing</vt:lpstr>
      <vt:lpstr>Non-quiescent Checkpointing</vt:lpstr>
      <vt:lpstr>Optimization-3: External Synchronous I/O</vt:lpstr>
      <vt:lpstr>Serialization</vt:lpstr>
      <vt:lpstr>Conflict Serializability</vt:lpstr>
      <vt:lpstr>Global Lock: System-wide Locking</vt:lpstr>
      <vt:lpstr>Simple Locking</vt:lpstr>
      <vt:lpstr>Two-phase Locking</vt:lpstr>
      <vt:lpstr>OCC Executes a Transaction in Three Phases</vt:lpstr>
      <vt:lpstr>Two-phase Commit</vt:lpstr>
      <vt:lpstr>PowerPoint 演示文稿</vt:lpstr>
      <vt:lpstr>Review: Consistency</vt:lpstr>
      <vt:lpstr>Strict Consistency</vt:lpstr>
      <vt:lpstr>Eventual Consistency</vt:lpstr>
      <vt:lpstr>Quorum</vt:lpstr>
      <vt:lpstr>PowerPoint 演示文稿</vt:lpstr>
      <vt:lpstr>Primary/Backup Model</vt:lpstr>
      <vt:lpstr>View Server</vt:lpstr>
      <vt:lpstr>View Server</vt:lpstr>
      <vt:lpstr>Political Science 101</vt:lpstr>
      <vt:lpstr>Paxos in Action: Phase 0</vt:lpstr>
      <vt:lpstr>Paxos in Action: Phase 1a (Prepare)</vt:lpstr>
      <vt:lpstr>Paxos in Action: Phase 1b (Prepare)</vt:lpstr>
      <vt:lpstr>Paxos in Action: Phase 2a (Accept)</vt:lpstr>
      <vt:lpstr>Paxos in Action: Phase 2b (Accept)</vt:lpstr>
      <vt:lpstr>Paxos in Action: Phase 3 (Learn)</vt:lpstr>
      <vt:lpstr>Paxos Pseudo-code</vt:lpstr>
      <vt:lpstr>Paxos Pseudo-code</vt:lpstr>
      <vt:lpstr>Paxos Pseudo-code</vt:lpstr>
      <vt:lpstr>Paxos Pseudo-code</vt:lpstr>
      <vt:lpstr>Security</vt:lpstr>
      <vt:lpstr>Review: Policy &amp; Threat Model</vt:lpstr>
      <vt:lpstr>Review: Complete Mediation</vt:lpstr>
      <vt:lpstr>Principle of Least Privilege</vt:lpstr>
      <vt:lpstr>Review: Key Problem of Password</vt:lpstr>
      <vt:lpstr>Diffie-Hellman key exchange</vt:lpstr>
      <vt:lpstr>RSA Algorithm</vt:lpstr>
      <vt:lpstr>Problem: The Complexity of Computer Systems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Xia Yubin</dc:creator>
  <cp:lastModifiedBy>Yubin Xia</cp:lastModifiedBy>
  <cp:revision>284</cp:revision>
  <cp:lastPrinted>2016-06-13T07:55:34Z</cp:lastPrinted>
  <dcterms:created xsi:type="dcterms:W3CDTF">2017-05-12T06:55:38Z</dcterms:created>
  <dcterms:modified xsi:type="dcterms:W3CDTF">2019-09-07T01:19:49Z</dcterms:modified>
</cp:coreProperties>
</file>